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  <p:sldMasterId id="2147483716" r:id="rId2"/>
  </p:sldMasterIdLst>
  <p:sldIdLst>
    <p:sldId id="296" r:id="rId3"/>
    <p:sldId id="297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298" r:id="rId16"/>
    <p:sldId id="311" r:id="rId17"/>
    <p:sldId id="315" r:id="rId18"/>
    <p:sldId id="318" r:id="rId19"/>
    <p:sldId id="316" r:id="rId20"/>
    <p:sldId id="320" r:id="rId21"/>
    <p:sldId id="321" r:id="rId22"/>
    <p:sldId id="322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23" r:id="rId35"/>
    <p:sldId id="319" r:id="rId36"/>
    <p:sldId id="335" r:id="rId37"/>
    <p:sldId id="337" r:id="rId38"/>
    <p:sldId id="338" r:id="rId39"/>
    <p:sldId id="339" r:id="rId40"/>
    <p:sldId id="340" r:id="rId41"/>
    <p:sldId id="341" r:id="rId42"/>
    <p:sldId id="343" r:id="rId43"/>
    <p:sldId id="345" r:id="rId44"/>
    <p:sldId id="347" r:id="rId45"/>
    <p:sldId id="346" r:id="rId46"/>
    <p:sldId id="348" r:id="rId47"/>
    <p:sldId id="349" r:id="rId48"/>
    <p:sldId id="350" r:id="rId49"/>
    <p:sldId id="351" r:id="rId50"/>
    <p:sldId id="353" r:id="rId51"/>
    <p:sldId id="354" r:id="rId52"/>
    <p:sldId id="355" r:id="rId53"/>
    <p:sldId id="356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99"/>
    <a:srgbClr val="FFFF00"/>
    <a:srgbClr val="FF9900"/>
    <a:srgbClr val="FFFFFF"/>
    <a:srgbClr val="CC3300"/>
    <a:srgbClr val="66FF33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803" autoAdjust="0"/>
  </p:normalViewPr>
  <p:slideViewPr>
    <p:cSldViewPr>
      <p:cViewPr>
        <p:scale>
          <a:sx n="70" d="100"/>
          <a:sy n="70" d="100"/>
        </p:scale>
        <p:origin x="1090" y="31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39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F6FBD1-4E8F-493E-B0EE-459880F9DF0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619BC6-DEDF-41AB-A0AF-45FD5518B5F3}">
      <dgm:prSet phldrT="[Text]" custT="1"/>
      <dgm:spPr/>
      <dgm:t>
        <a:bodyPr/>
        <a:lstStyle/>
        <a:p>
          <a:r>
            <a:rPr lang="sr-Cyrl-RS" sz="22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Алкалоиде</a:t>
          </a:r>
          <a:endParaRPr lang="en-US" sz="2200" b="1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0419DF-D5BE-4826-955F-3C2224B155CC}" type="parTrans" cxnId="{E6BAE71B-2F10-4C2D-8B94-1F116788A33D}">
      <dgm:prSet/>
      <dgm:spPr/>
      <dgm:t>
        <a:bodyPr/>
        <a:lstStyle/>
        <a:p>
          <a:endParaRPr lang="en-US"/>
        </a:p>
      </dgm:t>
    </dgm:pt>
    <dgm:pt modelId="{75C45931-E449-42A8-83C7-629787E206C4}" type="sibTrans" cxnId="{E6BAE71B-2F10-4C2D-8B94-1F116788A33D}">
      <dgm:prSet/>
      <dgm:spPr/>
      <dgm:t>
        <a:bodyPr/>
        <a:lstStyle/>
        <a:p>
          <a:endParaRPr lang="en-US"/>
        </a:p>
      </dgm:t>
    </dgm:pt>
    <dgm:pt modelId="{AC767D4C-26B7-4324-A3F7-AA0A0814F450}">
      <dgm:prSet phldrT="[Text]" custT="1"/>
      <dgm:spPr/>
      <dgm:t>
        <a:bodyPr/>
        <a:lstStyle/>
        <a:p>
          <a:r>
            <a:rPr lang="sr-Cyrl-RS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Цијанхидрине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264C75-385D-4FFD-BEEA-DA856EE548C1}" type="parTrans" cxnId="{DA4DE433-74B2-49D6-A6F8-6DE39824DA1F}">
      <dgm:prSet/>
      <dgm:spPr/>
      <dgm:t>
        <a:bodyPr/>
        <a:lstStyle/>
        <a:p>
          <a:endParaRPr lang="en-US"/>
        </a:p>
      </dgm:t>
    </dgm:pt>
    <dgm:pt modelId="{F0D8DD32-962B-4BB3-B0A2-9DC43AF21BFC}" type="sibTrans" cxnId="{DA4DE433-74B2-49D6-A6F8-6DE39824DA1F}">
      <dgm:prSet/>
      <dgm:spPr/>
      <dgm:t>
        <a:bodyPr/>
        <a:lstStyle/>
        <a:p>
          <a:endParaRPr lang="en-US"/>
        </a:p>
      </dgm:t>
    </dgm:pt>
    <dgm:pt modelId="{33B07E3A-523B-4FF0-B099-F08357DD54B8}">
      <dgm:prSet phldrT="[Text]" custT="1"/>
      <dgm:spPr/>
      <dgm:t>
        <a:bodyPr/>
        <a:lstStyle/>
        <a:p>
          <a:r>
            <a:rPr lang="sr-Cyrl-RS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Нејестиве протеине и токсичне аминокиселине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6549F2-FC58-4B2C-8B80-AAFECE5CE171}" type="parTrans" cxnId="{17F260E8-8C1B-4439-A783-427E9D4997FF}">
      <dgm:prSet/>
      <dgm:spPr/>
      <dgm:t>
        <a:bodyPr/>
        <a:lstStyle/>
        <a:p>
          <a:endParaRPr lang="en-US"/>
        </a:p>
      </dgm:t>
    </dgm:pt>
    <dgm:pt modelId="{54E88CAD-95C7-43D1-8709-075FE6B4CF9B}" type="sibTrans" cxnId="{17F260E8-8C1B-4439-A783-427E9D4997FF}">
      <dgm:prSet/>
      <dgm:spPr/>
      <dgm:t>
        <a:bodyPr/>
        <a:lstStyle/>
        <a:p>
          <a:endParaRPr lang="en-US"/>
        </a:p>
      </dgm:t>
    </dgm:pt>
    <dgm:pt modelId="{589AB054-256E-49CF-8320-E4FF42EFD913}">
      <dgm:prSet phldrT="[Text]" custT="1"/>
      <dgm:spPr/>
      <dgm:t>
        <a:bodyPr/>
        <a:lstStyle/>
        <a:p>
          <a:r>
            <a:rPr lang="sr-Cyrl-RS" sz="2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Глукозинолате</a:t>
          </a:r>
          <a:endParaRPr lang="en-US" sz="2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223937-CC14-4CE3-82F8-76D27DE52124}" type="parTrans" cxnId="{2984C27D-7190-4132-ADDC-6C519FD956AD}">
      <dgm:prSet/>
      <dgm:spPr/>
      <dgm:t>
        <a:bodyPr/>
        <a:lstStyle/>
        <a:p>
          <a:endParaRPr lang="en-US"/>
        </a:p>
      </dgm:t>
    </dgm:pt>
    <dgm:pt modelId="{D5DF0DE3-8113-49FA-A7DE-FDF97B4EF5B0}" type="sibTrans" cxnId="{2984C27D-7190-4132-ADDC-6C519FD956AD}">
      <dgm:prSet/>
      <dgm:spPr/>
      <dgm:t>
        <a:bodyPr/>
        <a:lstStyle/>
        <a:p>
          <a:endParaRPr lang="en-US"/>
        </a:p>
      </dgm:t>
    </dgm:pt>
    <dgm:pt modelId="{71FC96C2-BFC3-4456-8EFC-3BFC369F2A22}">
      <dgm:prSet custT="1"/>
      <dgm:spPr/>
      <dgm:t>
        <a:bodyPr/>
        <a:lstStyle/>
        <a:p>
          <a:pPr algn="just"/>
          <a:r>
            <a:rPr lang="sr-Cyrl-RS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јако специфично фармаколошко д‌еловање</a:t>
          </a:r>
          <a:endParaRPr lang="sr-Cyrl-RS" sz="18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BC9F94-8A77-41A4-ACD8-78BC7A65D636}" type="parTrans" cxnId="{77C20C5F-1F7B-4A98-8137-E4627F456FB6}">
      <dgm:prSet/>
      <dgm:spPr/>
      <dgm:t>
        <a:bodyPr/>
        <a:lstStyle/>
        <a:p>
          <a:endParaRPr lang="en-US"/>
        </a:p>
      </dgm:t>
    </dgm:pt>
    <dgm:pt modelId="{986346DF-635A-4C04-8E23-91864F269F10}" type="sibTrans" cxnId="{77C20C5F-1F7B-4A98-8137-E4627F456FB6}">
      <dgm:prSet/>
      <dgm:spPr/>
      <dgm:t>
        <a:bodyPr/>
        <a:lstStyle/>
        <a:p>
          <a:endParaRPr lang="en-US"/>
        </a:p>
      </dgm:t>
    </dgm:pt>
    <dgm:pt modelId="{F7B2AA67-C7FB-4116-AC59-35B971893E4A}">
      <dgm:prSet custT="1"/>
      <dgm:spPr/>
      <dgm:t>
        <a:bodyPr/>
        <a:lstStyle/>
        <a:p>
          <a:pPr algn="just"/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органска једињења са азотом; хетероцикли</a:t>
          </a:r>
          <a:r>
            <a:rPr lang="sr-Cyrl-RS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</a:t>
          </a:r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 азот води </a:t>
          </a:r>
          <a:r>
            <a:rPr lang="sr-Cyrl-RS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порекло </a:t>
          </a:r>
          <a:r>
            <a:rPr lang="sr-Cyrl-RS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 одговарајућих аминокиселина</a:t>
          </a:r>
          <a:endParaRPr lang="ru-RU" sz="18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7C6C29-E6B9-46FE-9A5F-4D12D42600D4}" type="parTrans" cxnId="{207ADEB0-C42A-45BC-9641-B7A0E89AB656}">
      <dgm:prSet/>
      <dgm:spPr/>
      <dgm:t>
        <a:bodyPr/>
        <a:lstStyle/>
        <a:p>
          <a:endParaRPr lang="en-US"/>
        </a:p>
      </dgm:t>
    </dgm:pt>
    <dgm:pt modelId="{CB61856B-C792-4B3B-8A2D-4C0BC30165C2}" type="sibTrans" cxnId="{207ADEB0-C42A-45BC-9641-B7A0E89AB656}">
      <dgm:prSet/>
      <dgm:spPr/>
      <dgm:t>
        <a:bodyPr/>
        <a:lstStyle/>
        <a:p>
          <a:endParaRPr lang="en-US"/>
        </a:p>
      </dgm:t>
    </dgm:pt>
    <dgm:pt modelId="{C54C11FA-79ED-43CC-AA10-776F97A7CD6F}">
      <dgm:prSet custT="1"/>
      <dgm:spPr/>
      <dgm:t>
        <a:bodyPr/>
        <a:lstStyle/>
        <a:p>
          <a:pPr algn="just"/>
          <a:r>
            <a:rPr lang="ru-RU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највећи број испољава базна својства (због слободног </a:t>
          </a:r>
          <a:r>
            <a:rPr lang="sr-Cyrl-RS" sz="1800" b="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електронског пара на азоту)</a:t>
          </a:r>
          <a:endParaRPr lang="ru-RU" sz="1800" b="0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4299F0-AC50-4A1F-B6DC-23079601C3CF}" type="parTrans" cxnId="{1C5B032D-4989-4A62-8CE6-388EFF9C3CD9}">
      <dgm:prSet/>
      <dgm:spPr/>
      <dgm:t>
        <a:bodyPr/>
        <a:lstStyle/>
        <a:p>
          <a:endParaRPr lang="en-US"/>
        </a:p>
      </dgm:t>
    </dgm:pt>
    <dgm:pt modelId="{2259B8DE-FCA0-4221-B87A-24F2C48AA860}" type="sibTrans" cxnId="{1C5B032D-4989-4A62-8CE6-388EFF9C3CD9}">
      <dgm:prSet/>
      <dgm:spPr/>
      <dgm:t>
        <a:bodyPr/>
        <a:lstStyle/>
        <a:p>
          <a:endParaRPr lang="en-US"/>
        </a:p>
      </dgm:t>
    </dgm:pt>
    <dgm:pt modelId="{C0A02E0A-3B74-4ED2-A905-C9FA38972A90}">
      <dgm:prSet phldrT="[Text]" custT="1"/>
      <dgm:spPr/>
      <dgm:t>
        <a:bodyPr/>
        <a:lstStyle/>
        <a:p>
          <a:pPr algn="just"/>
          <a:r>
            <a:rPr lang="sr-Cyrl-R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секундарни метаболити углавном биљног порекла</a:t>
          </a:r>
          <a:endParaRPr lang="en-US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D62184-F7B9-4EB0-B8A2-B7040E41BC2A}" type="parTrans" cxnId="{47F08195-C40B-4A27-859F-AF9B807512C5}">
      <dgm:prSet/>
      <dgm:spPr/>
      <dgm:t>
        <a:bodyPr/>
        <a:lstStyle/>
        <a:p>
          <a:endParaRPr lang="en-US"/>
        </a:p>
      </dgm:t>
    </dgm:pt>
    <dgm:pt modelId="{3C3E2B6C-95CE-430E-82FE-17B18154977A}" type="sibTrans" cxnId="{47F08195-C40B-4A27-859F-AF9B807512C5}">
      <dgm:prSet/>
      <dgm:spPr/>
      <dgm:t>
        <a:bodyPr/>
        <a:lstStyle/>
        <a:p>
          <a:endParaRPr lang="en-US"/>
        </a:p>
      </dgm:t>
    </dgm:pt>
    <dgm:pt modelId="{D94D1644-4981-4854-BE99-B2A8D58D43F8}" type="pres">
      <dgm:prSet presAssocID="{E5F6FBD1-4E8F-493E-B0EE-459880F9DF0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3085E7-515D-4D66-86EF-C918E76B9175}" type="pres">
      <dgm:prSet presAssocID="{07619BC6-DEDF-41AB-A0AF-45FD5518B5F3}" presName="linNode" presStyleCnt="0"/>
      <dgm:spPr/>
    </dgm:pt>
    <dgm:pt modelId="{BEF9F915-5B07-4CDD-9344-57EBCD6A0EFC}" type="pres">
      <dgm:prSet presAssocID="{07619BC6-DEDF-41AB-A0AF-45FD5518B5F3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C9E1DB-D313-4F5C-867C-D6775B750230}" type="pres">
      <dgm:prSet presAssocID="{07619BC6-DEDF-41AB-A0AF-45FD5518B5F3}" presName="descendantText" presStyleLbl="alignAccFollowNode1" presStyleIdx="0" presStyleCnt="1" custScaleX="93838" custScaleY="4022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9EB97D-8B0C-45CF-8DA0-9EB193051112}" type="pres">
      <dgm:prSet presAssocID="{75C45931-E449-42A8-83C7-629787E206C4}" presName="sp" presStyleCnt="0"/>
      <dgm:spPr/>
    </dgm:pt>
    <dgm:pt modelId="{8FE03EA6-9CB1-4376-A529-BECF460D27EA}" type="pres">
      <dgm:prSet presAssocID="{AC767D4C-26B7-4324-A3F7-AA0A0814F450}" presName="linNode" presStyleCnt="0"/>
      <dgm:spPr/>
    </dgm:pt>
    <dgm:pt modelId="{02D8C54D-3753-40D8-96F0-34D95CB9A1F1}" type="pres">
      <dgm:prSet presAssocID="{AC767D4C-26B7-4324-A3F7-AA0A0814F45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B3BF25-222D-4337-91DB-88198DE65902}" type="pres">
      <dgm:prSet presAssocID="{F0D8DD32-962B-4BB3-B0A2-9DC43AF21BFC}" presName="sp" presStyleCnt="0"/>
      <dgm:spPr/>
    </dgm:pt>
    <dgm:pt modelId="{D07F0721-2880-42C3-9067-C9AA2A8AABD8}" type="pres">
      <dgm:prSet presAssocID="{589AB054-256E-49CF-8320-E4FF42EFD913}" presName="linNode" presStyleCnt="0"/>
      <dgm:spPr/>
    </dgm:pt>
    <dgm:pt modelId="{B40AD9C8-CEDC-463E-8742-BCEDABD0E828}" type="pres">
      <dgm:prSet presAssocID="{589AB054-256E-49CF-8320-E4FF42EFD913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9F391A-3FCF-4923-8BEB-74473E590ADE}" type="pres">
      <dgm:prSet presAssocID="{D5DF0DE3-8113-49FA-A7DE-FDF97B4EF5B0}" presName="sp" presStyleCnt="0"/>
      <dgm:spPr/>
    </dgm:pt>
    <dgm:pt modelId="{FB1B3988-9805-47C0-99D4-5EB357A79A67}" type="pres">
      <dgm:prSet presAssocID="{33B07E3A-523B-4FF0-B099-F08357DD54B8}" presName="linNode" presStyleCnt="0"/>
      <dgm:spPr/>
    </dgm:pt>
    <dgm:pt modelId="{3AFD135A-C179-40D6-AFFA-C513334957B2}" type="pres">
      <dgm:prSet presAssocID="{33B07E3A-523B-4FF0-B099-F08357DD54B8}" presName="parentText" presStyleLbl="node1" presStyleIdx="3" presStyleCnt="4" custScaleY="11599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A027A7-6382-449C-981E-BB36682AAD1E}" type="presOf" srcId="{C54C11FA-79ED-43CC-AA10-776F97A7CD6F}" destId="{DAC9E1DB-D313-4F5C-867C-D6775B750230}" srcOrd="0" destOrd="3" presId="urn:microsoft.com/office/officeart/2005/8/layout/vList5"/>
    <dgm:cxn modelId="{207ADEB0-C42A-45BC-9641-B7A0E89AB656}" srcId="{07619BC6-DEDF-41AB-A0AF-45FD5518B5F3}" destId="{F7B2AA67-C7FB-4116-AC59-35B971893E4A}" srcOrd="2" destOrd="0" parTransId="{B87C6C29-E6B9-46FE-9A5F-4D12D42600D4}" sibTransId="{CB61856B-C792-4B3B-8A2D-4C0BC30165C2}"/>
    <dgm:cxn modelId="{17F260E8-8C1B-4439-A783-427E9D4997FF}" srcId="{E5F6FBD1-4E8F-493E-B0EE-459880F9DF0B}" destId="{33B07E3A-523B-4FF0-B099-F08357DD54B8}" srcOrd="3" destOrd="0" parTransId="{D16549F2-FC58-4B2C-8B80-AAFECE5CE171}" sibTransId="{54E88CAD-95C7-43D1-8709-075FE6B4CF9B}"/>
    <dgm:cxn modelId="{1C5B032D-4989-4A62-8CE6-388EFF9C3CD9}" srcId="{07619BC6-DEDF-41AB-A0AF-45FD5518B5F3}" destId="{C54C11FA-79ED-43CC-AA10-776F97A7CD6F}" srcOrd="3" destOrd="0" parTransId="{A54299F0-AC50-4A1F-B6DC-23079601C3CF}" sibTransId="{2259B8DE-FCA0-4221-B87A-24F2C48AA860}"/>
    <dgm:cxn modelId="{DA4DE433-74B2-49D6-A6F8-6DE39824DA1F}" srcId="{E5F6FBD1-4E8F-493E-B0EE-459880F9DF0B}" destId="{AC767D4C-26B7-4324-A3F7-AA0A0814F450}" srcOrd="1" destOrd="0" parTransId="{DD264C75-385D-4FFD-BEEA-DA856EE548C1}" sibTransId="{F0D8DD32-962B-4BB3-B0A2-9DC43AF21BFC}"/>
    <dgm:cxn modelId="{F285CFC1-5B56-41CF-8E8C-10D823D9E0F3}" type="presOf" srcId="{C0A02E0A-3B74-4ED2-A905-C9FA38972A90}" destId="{DAC9E1DB-D313-4F5C-867C-D6775B750230}" srcOrd="0" destOrd="0" presId="urn:microsoft.com/office/officeart/2005/8/layout/vList5"/>
    <dgm:cxn modelId="{5CB79FFC-200D-488F-B540-2736691F1E9D}" type="presOf" srcId="{07619BC6-DEDF-41AB-A0AF-45FD5518B5F3}" destId="{BEF9F915-5B07-4CDD-9344-57EBCD6A0EFC}" srcOrd="0" destOrd="0" presId="urn:microsoft.com/office/officeart/2005/8/layout/vList5"/>
    <dgm:cxn modelId="{E6BAE71B-2F10-4C2D-8B94-1F116788A33D}" srcId="{E5F6FBD1-4E8F-493E-B0EE-459880F9DF0B}" destId="{07619BC6-DEDF-41AB-A0AF-45FD5518B5F3}" srcOrd="0" destOrd="0" parTransId="{2F0419DF-D5BE-4826-955F-3C2224B155CC}" sibTransId="{75C45931-E449-42A8-83C7-629787E206C4}"/>
    <dgm:cxn modelId="{4AC32828-5CE3-45D9-994A-7661154930C2}" type="presOf" srcId="{AC767D4C-26B7-4324-A3F7-AA0A0814F450}" destId="{02D8C54D-3753-40D8-96F0-34D95CB9A1F1}" srcOrd="0" destOrd="0" presId="urn:microsoft.com/office/officeart/2005/8/layout/vList5"/>
    <dgm:cxn modelId="{2984C27D-7190-4132-ADDC-6C519FD956AD}" srcId="{E5F6FBD1-4E8F-493E-B0EE-459880F9DF0B}" destId="{589AB054-256E-49CF-8320-E4FF42EFD913}" srcOrd="2" destOrd="0" parTransId="{1F223937-CC14-4CE3-82F8-76D27DE52124}" sibTransId="{D5DF0DE3-8113-49FA-A7DE-FDF97B4EF5B0}"/>
    <dgm:cxn modelId="{77C20C5F-1F7B-4A98-8137-E4627F456FB6}" srcId="{07619BC6-DEDF-41AB-A0AF-45FD5518B5F3}" destId="{71FC96C2-BFC3-4456-8EFC-3BFC369F2A22}" srcOrd="1" destOrd="0" parTransId="{12BC9F94-8A77-41A4-ACD8-78BC7A65D636}" sibTransId="{986346DF-635A-4C04-8E23-91864F269F10}"/>
    <dgm:cxn modelId="{47F08195-C40B-4A27-859F-AF9B807512C5}" srcId="{07619BC6-DEDF-41AB-A0AF-45FD5518B5F3}" destId="{C0A02E0A-3B74-4ED2-A905-C9FA38972A90}" srcOrd="0" destOrd="0" parTransId="{C4D62184-F7B9-4EB0-B8A2-B7040E41BC2A}" sibTransId="{3C3E2B6C-95CE-430E-82FE-17B18154977A}"/>
    <dgm:cxn modelId="{C36EFB8F-1044-4554-B272-1999977ECAB6}" type="presOf" srcId="{E5F6FBD1-4E8F-493E-B0EE-459880F9DF0B}" destId="{D94D1644-4981-4854-BE99-B2A8D58D43F8}" srcOrd="0" destOrd="0" presId="urn:microsoft.com/office/officeart/2005/8/layout/vList5"/>
    <dgm:cxn modelId="{B0069DB1-0D14-43A6-8152-34C4921FE4EF}" type="presOf" srcId="{589AB054-256E-49CF-8320-E4FF42EFD913}" destId="{B40AD9C8-CEDC-463E-8742-BCEDABD0E828}" srcOrd="0" destOrd="0" presId="urn:microsoft.com/office/officeart/2005/8/layout/vList5"/>
    <dgm:cxn modelId="{8D491357-05C8-4FB6-89BC-A9C2E07EAB9D}" type="presOf" srcId="{71FC96C2-BFC3-4456-8EFC-3BFC369F2A22}" destId="{DAC9E1DB-D313-4F5C-867C-D6775B750230}" srcOrd="0" destOrd="1" presId="urn:microsoft.com/office/officeart/2005/8/layout/vList5"/>
    <dgm:cxn modelId="{2D049C00-C52B-4969-901B-FB8DA66614C8}" type="presOf" srcId="{33B07E3A-523B-4FF0-B099-F08357DD54B8}" destId="{3AFD135A-C179-40D6-AFFA-C513334957B2}" srcOrd="0" destOrd="0" presId="urn:microsoft.com/office/officeart/2005/8/layout/vList5"/>
    <dgm:cxn modelId="{3618EEA4-AEC5-43E8-B1AE-0804FF5A25AF}" type="presOf" srcId="{F7B2AA67-C7FB-4116-AC59-35B971893E4A}" destId="{DAC9E1DB-D313-4F5C-867C-D6775B750230}" srcOrd="0" destOrd="2" presId="urn:microsoft.com/office/officeart/2005/8/layout/vList5"/>
    <dgm:cxn modelId="{DFC00942-FFBD-4DCB-8B4C-7235B996C948}" type="presParOf" srcId="{D94D1644-4981-4854-BE99-B2A8D58D43F8}" destId="{363085E7-515D-4D66-86EF-C918E76B9175}" srcOrd="0" destOrd="0" presId="urn:microsoft.com/office/officeart/2005/8/layout/vList5"/>
    <dgm:cxn modelId="{5993B987-384C-4CFB-873E-B89F3663674E}" type="presParOf" srcId="{363085E7-515D-4D66-86EF-C918E76B9175}" destId="{BEF9F915-5B07-4CDD-9344-57EBCD6A0EFC}" srcOrd="0" destOrd="0" presId="urn:microsoft.com/office/officeart/2005/8/layout/vList5"/>
    <dgm:cxn modelId="{BA6C7A3D-6E87-4794-AE5C-F70F7188A210}" type="presParOf" srcId="{363085E7-515D-4D66-86EF-C918E76B9175}" destId="{DAC9E1DB-D313-4F5C-867C-D6775B750230}" srcOrd="1" destOrd="0" presId="urn:microsoft.com/office/officeart/2005/8/layout/vList5"/>
    <dgm:cxn modelId="{DCD341C7-D30A-4AF9-9D65-FC0AC594DEA4}" type="presParOf" srcId="{D94D1644-4981-4854-BE99-B2A8D58D43F8}" destId="{E49EB97D-8B0C-45CF-8DA0-9EB193051112}" srcOrd="1" destOrd="0" presId="urn:microsoft.com/office/officeart/2005/8/layout/vList5"/>
    <dgm:cxn modelId="{5FDF897F-C3AB-478E-8C20-B29BA0032AF4}" type="presParOf" srcId="{D94D1644-4981-4854-BE99-B2A8D58D43F8}" destId="{8FE03EA6-9CB1-4376-A529-BECF460D27EA}" srcOrd="2" destOrd="0" presId="urn:microsoft.com/office/officeart/2005/8/layout/vList5"/>
    <dgm:cxn modelId="{1D740783-47C5-4EE9-B1C1-14D4E9C70DED}" type="presParOf" srcId="{8FE03EA6-9CB1-4376-A529-BECF460D27EA}" destId="{02D8C54D-3753-40D8-96F0-34D95CB9A1F1}" srcOrd="0" destOrd="0" presId="urn:microsoft.com/office/officeart/2005/8/layout/vList5"/>
    <dgm:cxn modelId="{3A640F67-B623-4CE4-BD62-288CD9361099}" type="presParOf" srcId="{D94D1644-4981-4854-BE99-B2A8D58D43F8}" destId="{83B3BF25-222D-4337-91DB-88198DE65902}" srcOrd="3" destOrd="0" presId="urn:microsoft.com/office/officeart/2005/8/layout/vList5"/>
    <dgm:cxn modelId="{13C6C9BA-98DC-4524-92BD-2EC649B56471}" type="presParOf" srcId="{D94D1644-4981-4854-BE99-B2A8D58D43F8}" destId="{D07F0721-2880-42C3-9067-C9AA2A8AABD8}" srcOrd="4" destOrd="0" presId="urn:microsoft.com/office/officeart/2005/8/layout/vList5"/>
    <dgm:cxn modelId="{EAD63417-3CC8-44F3-A915-2566B36E4226}" type="presParOf" srcId="{D07F0721-2880-42C3-9067-C9AA2A8AABD8}" destId="{B40AD9C8-CEDC-463E-8742-BCEDABD0E828}" srcOrd="0" destOrd="0" presId="urn:microsoft.com/office/officeart/2005/8/layout/vList5"/>
    <dgm:cxn modelId="{5FBDE3DF-F81C-4EC3-9026-BE0BCE082E9B}" type="presParOf" srcId="{D94D1644-4981-4854-BE99-B2A8D58D43F8}" destId="{3E9F391A-3FCF-4923-8BEB-74473E590ADE}" srcOrd="5" destOrd="0" presId="urn:microsoft.com/office/officeart/2005/8/layout/vList5"/>
    <dgm:cxn modelId="{A771F242-104B-4103-B0F5-0BEF3F209EB9}" type="presParOf" srcId="{D94D1644-4981-4854-BE99-B2A8D58D43F8}" destId="{FB1B3988-9805-47C0-99D4-5EB357A79A67}" srcOrd="6" destOrd="0" presId="urn:microsoft.com/office/officeart/2005/8/layout/vList5"/>
    <dgm:cxn modelId="{FD276743-6C1B-482B-909C-659132D6F1CA}" type="presParOf" srcId="{FB1B3988-9805-47C0-99D4-5EB357A79A67}" destId="{3AFD135A-C179-40D6-AFFA-C513334957B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BCCA39C-B6A5-493B-862E-CF9721509A03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41D6EC-7D2F-4F04-95B7-B3CCD23623AC}">
      <dgm:prSet phldrT="[Text]" custT="1"/>
      <dgm:spPr/>
      <dgm:t>
        <a:bodyPr/>
        <a:lstStyle/>
        <a:p>
          <a:r>
            <a:rPr lang="sr-Cyrl-RS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Подела алкалоида</a:t>
          </a:r>
          <a:r>
            <a:rPr lang="sr-Cyrl-RS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рема пореклу и положају </a:t>
          </a:r>
          <a:r>
            <a: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атома)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D4FADF-1F9D-4D9A-8222-80615A106705}" type="parTrans" cxnId="{C24E3D6A-7252-432C-AF6F-09DADEC876D3}">
      <dgm:prSet/>
      <dgm:spPr/>
      <dgm:t>
        <a:bodyPr/>
        <a:lstStyle/>
        <a:p>
          <a:endParaRPr lang="en-US"/>
        </a:p>
      </dgm:t>
    </dgm:pt>
    <dgm:pt modelId="{B14A1AAC-5FD1-4BCE-80BA-25D98B82B3CA}" type="sibTrans" cxnId="{C24E3D6A-7252-432C-AF6F-09DADEC876D3}">
      <dgm:prSet/>
      <dgm:spPr/>
      <dgm:t>
        <a:bodyPr/>
        <a:lstStyle/>
        <a:p>
          <a:endParaRPr lang="en-US"/>
        </a:p>
      </dgm:t>
    </dgm:pt>
    <dgm:pt modelId="{7418CFC3-1DF2-4B5D-B554-0169610872BF}">
      <dgm:prSet phldrT="[Text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Прави </a:t>
          </a:r>
        </a:p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алкалоиди </a:t>
          </a:r>
          <a:endParaRPr lang="en-US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8AF03B-57FC-4E6E-937D-E64304FFE89A}" type="parTrans" cxnId="{8A53FCEF-6EE9-4F87-B67F-C6833BBFA4F9}">
      <dgm:prSet/>
      <dgm:spPr/>
      <dgm:t>
        <a:bodyPr/>
        <a:lstStyle/>
        <a:p>
          <a:endParaRPr lang="en-US"/>
        </a:p>
      </dgm:t>
    </dgm:pt>
    <dgm:pt modelId="{9EE1990D-07DC-41B5-A5E6-40BB5CAFAA2D}" type="sibTrans" cxnId="{8A53FCEF-6EE9-4F87-B67F-C6833BBFA4F9}">
      <dgm:prSet/>
      <dgm:spPr/>
      <dgm:t>
        <a:bodyPr/>
        <a:lstStyle/>
        <a:p>
          <a:endParaRPr lang="en-US"/>
        </a:p>
      </dgm:t>
    </dgm:pt>
    <dgm:pt modelId="{7CCCF58B-7676-4658-BB90-AE21D4748ABA}">
      <dgm:prSet phldrT="[Text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Протоалкалоиди</a:t>
          </a:r>
          <a:endParaRPr lang="en-US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7C2D13-215E-47F0-BF70-4F4152B35277}" type="parTrans" cxnId="{F367F88A-4DA2-48D8-931E-DABA77AD1485}">
      <dgm:prSet/>
      <dgm:spPr/>
      <dgm:t>
        <a:bodyPr/>
        <a:lstStyle/>
        <a:p>
          <a:endParaRPr lang="en-US"/>
        </a:p>
      </dgm:t>
    </dgm:pt>
    <dgm:pt modelId="{0CB21936-7D66-481C-9162-8DC9A2E7551C}" type="sibTrans" cxnId="{F367F88A-4DA2-48D8-931E-DABA77AD1485}">
      <dgm:prSet/>
      <dgm:spPr/>
      <dgm:t>
        <a:bodyPr/>
        <a:lstStyle/>
        <a:p>
          <a:endParaRPr lang="en-US"/>
        </a:p>
      </dgm:t>
    </dgm:pt>
    <dgm:pt modelId="{9C38F8DC-CB74-4B7B-BE62-6CCE83BAB4AC}">
      <dgm:prSet phldrT="[Text]" custT="1"/>
      <dgm:spPr/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Псеудоалкалоиди</a:t>
          </a:r>
          <a:endParaRPr lang="en-US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EC3F7F-4A0B-49EA-B6A4-31F9790B4234}" type="parTrans" cxnId="{1B540187-B4CB-4FE5-AEF3-EC8CF293E979}">
      <dgm:prSet/>
      <dgm:spPr/>
      <dgm:t>
        <a:bodyPr/>
        <a:lstStyle/>
        <a:p>
          <a:endParaRPr lang="en-US"/>
        </a:p>
      </dgm:t>
    </dgm:pt>
    <dgm:pt modelId="{C2071E7E-FB3E-4086-A2F4-09A1FF2906F9}" type="sibTrans" cxnId="{1B540187-B4CB-4FE5-AEF3-EC8CF293E979}">
      <dgm:prSet/>
      <dgm:spPr/>
      <dgm:t>
        <a:bodyPr/>
        <a:lstStyle/>
        <a:p>
          <a:endParaRPr lang="en-US"/>
        </a:p>
      </dgm:t>
    </dgm:pt>
    <dgm:pt modelId="{6D39018D-0D1A-494A-987A-E2DC9C19C7A3}">
      <dgm:prSet custT="1"/>
      <dgm:spPr/>
      <dgm:t>
        <a:bodyPr/>
        <a:lstStyle/>
        <a:p>
          <a:r>
            <a:rPr lang="sr-Cyrl-RS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Ген-алкалоиди</a:t>
          </a:r>
          <a:endParaRPr lang="en-US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375984-3090-4138-BE01-318D9A444FA3}" type="parTrans" cxnId="{D2722A78-5596-4715-9EF4-1C53119DB217}">
      <dgm:prSet/>
      <dgm:spPr/>
      <dgm:t>
        <a:bodyPr/>
        <a:lstStyle/>
        <a:p>
          <a:endParaRPr lang="en-US"/>
        </a:p>
      </dgm:t>
    </dgm:pt>
    <dgm:pt modelId="{D833C608-0DFC-4E50-928C-049BEB44FB69}" type="sibTrans" cxnId="{D2722A78-5596-4715-9EF4-1C53119DB217}">
      <dgm:prSet/>
      <dgm:spPr/>
      <dgm:t>
        <a:bodyPr/>
        <a:lstStyle/>
        <a:p>
          <a:endParaRPr lang="en-US"/>
        </a:p>
      </dgm:t>
    </dgm:pt>
    <dgm:pt modelId="{E8133A95-8C71-4118-888E-CA12993518A7}" type="pres">
      <dgm:prSet presAssocID="{CBCCA39C-B6A5-493B-862E-CF9721509A0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83E3B2F-8D21-44B1-A473-CA9EBE751004}" type="pres">
      <dgm:prSet presAssocID="{3341D6EC-7D2F-4F04-95B7-B3CCD23623AC}" presName="hierRoot1" presStyleCnt="0">
        <dgm:presLayoutVars>
          <dgm:hierBranch val="init"/>
        </dgm:presLayoutVars>
      </dgm:prSet>
      <dgm:spPr/>
    </dgm:pt>
    <dgm:pt modelId="{DA1E88C9-F87A-4606-9CD1-0D53ADC33168}" type="pres">
      <dgm:prSet presAssocID="{3341D6EC-7D2F-4F04-95B7-B3CCD23623AC}" presName="rootComposite1" presStyleCnt="0"/>
      <dgm:spPr/>
    </dgm:pt>
    <dgm:pt modelId="{069C52BB-E802-408E-92E6-225524BA8D0F}" type="pres">
      <dgm:prSet presAssocID="{3341D6EC-7D2F-4F04-95B7-B3CCD23623AC}" presName="rootText1" presStyleLbl="node0" presStyleIdx="0" presStyleCnt="1" custScaleX="159957" custLinFactNeighborX="-38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5ADF6C-E9C2-4E95-BFD4-EA4BF327DB84}" type="pres">
      <dgm:prSet presAssocID="{3341D6EC-7D2F-4F04-95B7-B3CCD23623A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E860A7B-25C3-49F6-9490-CDAD3DB3B47C}" type="pres">
      <dgm:prSet presAssocID="{3341D6EC-7D2F-4F04-95B7-B3CCD23623AC}" presName="hierChild2" presStyleCnt="0"/>
      <dgm:spPr/>
    </dgm:pt>
    <dgm:pt modelId="{3BECF4FA-120B-4EBD-9676-A47CDF90F0C3}" type="pres">
      <dgm:prSet presAssocID="{B18AF03B-57FC-4E6E-937D-E64304FFE89A}" presName="Name37" presStyleLbl="parChTrans1D2" presStyleIdx="0" presStyleCnt="4"/>
      <dgm:spPr/>
      <dgm:t>
        <a:bodyPr/>
        <a:lstStyle/>
        <a:p>
          <a:endParaRPr lang="en-US"/>
        </a:p>
      </dgm:t>
    </dgm:pt>
    <dgm:pt modelId="{95E5EE61-8A4E-45AE-B37A-F8408EB2968D}" type="pres">
      <dgm:prSet presAssocID="{7418CFC3-1DF2-4B5D-B554-0169610872BF}" presName="hierRoot2" presStyleCnt="0">
        <dgm:presLayoutVars>
          <dgm:hierBranch val="init"/>
        </dgm:presLayoutVars>
      </dgm:prSet>
      <dgm:spPr/>
    </dgm:pt>
    <dgm:pt modelId="{93E9D823-D15A-43FB-B33A-546482CC8E70}" type="pres">
      <dgm:prSet presAssocID="{7418CFC3-1DF2-4B5D-B554-0169610872BF}" presName="rootComposite" presStyleCnt="0"/>
      <dgm:spPr/>
    </dgm:pt>
    <dgm:pt modelId="{14BCCA5F-1A27-4F71-ACDB-17F4FDE542C0}" type="pres">
      <dgm:prSet presAssocID="{7418CFC3-1DF2-4B5D-B554-0169610872BF}" presName="rootText" presStyleLbl="node2" presStyleIdx="0" presStyleCnt="4" custScaleX="1238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BD1519-0806-449D-9934-AB1D979F96E0}" type="pres">
      <dgm:prSet presAssocID="{7418CFC3-1DF2-4B5D-B554-0169610872BF}" presName="rootConnector" presStyleLbl="node2" presStyleIdx="0" presStyleCnt="4"/>
      <dgm:spPr/>
      <dgm:t>
        <a:bodyPr/>
        <a:lstStyle/>
        <a:p>
          <a:endParaRPr lang="en-US"/>
        </a:p>
      </dgm:t>
    </dgm:pt>
    <dgm:pt modelId="{5F5F746C-A2DF-4E4B-82FD-B723B72082DD}" type="pres">
      <dgm:prSet presAssocID="{7418CFC3-1DF2-4B5D-B554-0169610872BF}" presName="hierChild4" presStyleCnt="0"/>
      <dgm:spPr/>
    </dgm:pt>
    <dgm:pt modelId="{5C5DA79F-36D0-4F3A-A4B7-0DB856D49EA4}" type="pres">
      <dgm:prSet presAssocID="{7418CFC3-1DF2-4B5D-B554-0169610872BF}" presName="hierChild5" presStyleCnt="0"/>
      <dgm:spPr/>
    </dgm:pt>
    <dgm:pt modelId="{6EC0A4F2-AAAA-47CD-9C3A-C139C6599069}" type="pres">
      <dgm:prSet presAssocID="{F77C2D13-215E-47F0-BF70-4F4152B35277}" presName="Name37" presStyleLbl="parChTrans1D2" presStyleIdx="1" presStyleCnt="4"/>
      <dgm:spPr/>
      <dgm:t>
        <a:bodyPr/>
        <a:lstStyle/>
        <a:p>
          <a:endParaRPr lang="en-US"/>
        </a:p>
      </dgm:t>
    </dgm:pt>
    <dgm:pt modelId="{6B92061C-DD93-4CCC-9414-3AFBE97666AD}" type="pres">
      <dgm:prSet presAssocID="{7CCCF58B-7676-4658-BB90-AE21D4748ABA}" presName="hierRoot2" presStyleCnt="0">
        <dgm:presLayoutVars>
          <dgm:hierBranch val="init"/>
        </dgm:presLayoutVars>
      </dgm:prSet>
      <dgm:spPr/>
    </dgm:pt>
    <dgm:pt modelId="{E9B565D0-0D25-407C-8B0D-6A4199E9D9F1}" type="pres">
      <dgm:prSet presAssocID="{7CCCF58B-7676-4658-BB90-AE21D4748ABA}" presName="rootComposite" presStyleCnt="0"/>
      <dgm:spPr/>
    </dgm:pt>
    <dgm:pt modelId="{A5A75C93-AC53-4631-883E-6334E41ED770}" type="pres">
      <dgm:prSet presAssocID="{7CCCF58B-7676-4658-BB90-AE21D4748ABA}" presName="rootText" presStyleLbl="node2" presStyleIdx="1" presStyleCnt="4" custScaleX="1156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C8085C-B424-47B4-8729-A24416E33B77}" type="pres">
      <dgm:prSet presAssocID="{7CCCF58B-7676-4658-BB90-AE21D4748ABA}" presName="rootConnector" presStyleLbl="node2" presStyleIdx="1" presStyleCnt="4"/>
      <dgm:spPr/>
      <dgm:t>
        <a:bodyPr/>
        <a:lstStyle/>
        <a:p>
          <a:endParaRPr lang="en-US"/>
        </a:p>
      </dgm:t>
    </dgm:pt>
    <dgm:pt modelId="{51D12631-D324-48E1-84A5-2FFD913633A6}" type="pres">
      <dgm:prSet presAssocID="{7CCCF58B-7676-4658-BB90-AE21D4748ABA}" presName="hierChild4" presStyleCnt="0"/>
      <dgm:spPr/>
    </dgm:pt>
    <dgm:pt modelId="{E2F2F5B4-B4F5-49CA-92D3-FC11D010402D}" type="pres">
      <dgm:prSet presAssocID="{7CCCF58B-7676-4658-BB90-AE21D4748ABA}" presName="hierChild5" presStyleCnt="0"/>
      <dgm:spPr/>
    </dgm:pt>
    <dgm:pt modelId="{84BF6566-4EC2-46E4-A88F-C623D63A8DF2}" type="pres">
      <dgm:prSet presAssocID="{45EC3F7F-4A0B-49EA-B6A4-31F9790B4234}" presName="Name37" presStyleLbl="parChTrans1D2" presStyleIdx="2" presStyleCnt="4"/>
      <dgm:spPr/>
      <dgm:t>
        <a:bodyPr/>
        <a:lstStyle/>
        <a:p>
          <a:endParaRPr lang="en-US"/>
        </a:p>
      </dgm:t>
    </dgm:pt>
    <dgm:pt modelId="{B773970E-7000-4C48-A960-EE69BB290F51}" type="pres">
      <dgm:prSet presAssocID="{9C38F8DC-CB74-4B7B-BE62-6CCE83BAB4AC}" presName="hierRoot2" presStyleCnt="0">
        <dgm:presLayoutVars>
          <dgm:hierBranch val="init"/>
        </dgm:presLayoutVars>
      </dgm:prSet>
      <dgm:spPr/>
    </dgm:pt>
    <dgm:pt modelId="{367ED0F8-9772-4902-8307-60E3063ACAF9}" type="pres">
      <dgm:prSet presAssocID="{9C38F8DC-CB74-4B7B-BE62-6CCE83BAB4AC}" presName="rootComposite" presStyleCnt="0"/>
      <dgm:spPr/>
    </dgm:pt>
    <dgm:pt modelId="{DC060B13-AD96-4B38-B9B3-90F112B9E383}" type="pres">
      <dgm:prSet presAssocID="{9C38F8DC-CB74-4B7B-BE62-6CCE83BAB4AC}" presName="rootText" presStyleLbl="node2" presStyleIdx="2" presStyleCnt="4" custScaleX="11900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0B3AA4-03E4-49E4-B52D-747832D5217C}" type="pres">
      <dgm:prSet presAssocID="{9C38F8DC-CB74-4B7B-BE62-6CCE83BAB4AC}" presName="rootConnector" presStyleLbl="node2" presStyleIdx="2" presStyleCnt="4"/>
      <dgm:spPr/>
      <dgm:t>
        <a:bodyPr/>
        <a:lstStyle/>
        <a:p>
          <a:endParaRPr lang="en-US"/>
        </a:p>
      </dgm:t>
    </dgm:pt>
    <dgm:pt modelId="{B6DCD738-B40C-47F9-878B-91B9A4CC21F0}" type="pres">
      <dgm:prSet presAssocID="{9C38F8DC-CB74-4B7B-BE62-6CCE83BAB4AC}" presName="hierChild4" presStyleCnt="0"/>
      <dgm:spPr/>
    </dgm:pt>
    <dgm:pt modelId="{84C38B69-4502-4D2B-A8F6-C1E52446FD20}" type="pres">
      <dgm:prSet presAssocID="{9C38F8DC-CB74-4B7B-BE62-6CCE83BAB4AC}" presName="hierChild5" presStyleCnt="0"/>
      <dgm:spPr/>
    </dgm:pt>
    <dgm:pt modelId="{A5E71242-6570-4547-BB24-790D5EF76661}" type="pres">
      <dgm:prSet presAssocID="{7B375984-3090-4138-BE01-318D9A444FA3}" presName="Name37" presStyleLbl="parChTrans1D2" presStyleIdx="3" presStyleCnt="4"/>
      <dgm:spPr/>
      <dgm:t>
        <a:bodyPr/>
        <a:lstStyle/>
        <a:p>
          <a:endParaRPr lang="en-US"/>
        </a:p>
      </dgm:t>
    </dgm:pt>
    <dgm:pt modelId="{82739F13-8E2E-4249-804A-9E0B5BD14B90}" type="pres">
      <dgm:prSet presAssocID="{6D39018D-0D1A-494A-987A-E2DC9C19C7A3}" presName="hierRoot2" presStyleCnt="0">
        <dgm:presLayoutVars>
          <dgm:hierBranch val="init"/>
        </dgm:presLayoutVars>
      </dgm:prSet>
      <dgm:spPr/>
    </dgm:pt>
    <dgm:pt modelId="{EB227ADB-7C7F-412E-A512-36E21F0711BC}" type="pres">
      <dgm:prSet presAssocID="{6D39018D-0D1A-494A-987A-E2DC9C19C7A3}" presName="rootComposite" presStyleCnt="0"/>
      <dgm:spPr/>
    </dgm:pt>
    <dgm:pt modelId="{28A4122E-F1F4-4B43-9D6A-43FF5D764364}" type="pres">
      <dgm:prSet presAssocID="{6D39018D-0D1A-494A-987A-E2DC9C19C7A3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9393E1A-6403-4C3E-B5BE-7336170DCD40}" type="pres">
      <dgm:prSet presAssocID="{6D39018D-0D1A-494A-987A-E2DC9C19C7A3}" presName="rootConnector" presStyleLbl="node2" presStyleIdx="3" presStyleCnt="4"/>
      <dgm:spPr/>
      <dgm:t>
        <a:bodyPr/>
        <a:lstStyle/>
        <a:p>
          <a:endParaRPr lang="en-US"/>
        </a:p>
      </dgm:t>
    </dgm:pt>
    <dgm:pt modelId="{248BC34E-6DA0-4736-B3F4-6EF766EA7F76}" type="pres">
      <dgm:prSet presAssocID="{6D39018D-0D1A-494A-987A-E2DC9C19C7A3}" presName="hierChild4" presStyleCnt="0"/>
      <dgm:spPr/>
    </dgm:pt>
    <dgm:pt modelId="{3B1852B7-6D04-49E0-86F1-38A8C2BD61D1}" type="pres">
      <dgm:prSet presAssocID="{6D39018D-0D1A-494A-987A-E2DC9C19C7A3}" presName="hierChild5" presStyleCnt="0"/>
      <dgm:spPr/>
    </dgm:pt>
    <dgm:pt modelId="{E8D99F8E-8765-4C3B-BE08-D0591B12E3B1}" type="pres">
      <dgm:prSet presAssocID="{3341D6EC-7D2F-4F04-95B7-B3CCD23623AC}" presName="hierChild3" presStyleCnt="0"/>
      <dgm:spPr/>
    </dgm:pt>
  </dgm:ptLst>
  <dgm:cxnLst>
    <dgm:cxn modelId="{F367F88A-4DA2-48D8-931E-DABA77AD1485}" srcId="{3341D6EC-7D2F-4F04-95B7-B3CCD23623AC}" destId="{7CCCF58B-7676-4658-BB90-AE21D4748ABA}" srcOrd="1" destOrd="0" parTransId="{F77C2D13-215E-47F0-BF70-4F4152B35277}" sibTransId="{0CB21936-7D66-481C-9162-8DC9A2E7551C}"/>
    <dgm:cxn modelId="{A79F695A-A21B-416B-85C8-18D1BDFC4322}" type="presOf" srcId="{6D39018D-0D1A-494A-987A-E2DC9C19C7A3}" destId="{19393E1A-6403-4C3E-B5BE-7336170DCD40}" srcOrd="1" destOrd="0" presId="urn:microsoft.com/office/officeart/2005/8/layout/orgChart1"/>
    <dgm:cxn modelId="{ADC70F54-84AD-4AC5-BBC0-653CAC0C6D97}" type="presOf" srcId="{3341D6EC-7D2F-4F04-95B7-B3CCD23623AC}" destId="{069C52BB-E802-408E-92E6-225524BA8D0F}" srcOrd="0" destOrd="0" presId="urn:microsoft.com/office/officeart/2005/8/layout/orgChart1"/>
    <dgm:cxn modelId="{09A275D4-B1EC-4ED6-B356-D5281D43257E}" type="presOf" srcId="{9C38F8DC-CB74-4B7B-BE62-6CCE83BAB4AC}" destId="{DC060B13-AD96-4B38-B9B3-90F112B9E383}" srcOrd="0" destOrd="0" presId="urn:microsoft.com/office/officeart/2005/8/layout/orgChart1"/>
    <dgm:cxn modelId="{1B540187-B4CB-4FE5-AEF3-EC8CF293E979}" srcId="{3341D6EC-7D2F-4F04-95B7-B3CCD23623AC}" destId="{9C38F8DC-CB74-4B7B-BE62-6CCE83BAB4AC}" srcOrd="2" destOrd="0" parTransId="{45EC3F7F-4A0B-49EA-B6A4-31F9790B4234}" sibTransId="{C2071E7E-FB3E-4086-A2F4-09A1FF2906F9}"/>
    <dgm:cxn modelId="{D5DB8181-49EC-4E64-ADD2-41C01621BB26}" type="presOf" srcId="{9C38F8DC-CB74-4B7B-BE62-6CCE83BAB4AC}" destId="{B20B3AA4-03E4-49E4-B52D-747832D5217C}" srcOrd="1" destOrd="0" presId="urn:microsoft.com/office/officeart/2005/8/layout/orgChart1"/>
    <dgm:cxn modelId="{C24E3D6A-7252-432C-AF6F-09DADEC876D3}" srcId="{CBCCA39C-B6A5-493B-862E-CF9721509A03}" destId="{3341D6EC-7D2F-4F04-95B7-B3CCD23623AC}" srcOrd="0" destOrd="0" parTransId="{B5D4FADF-1F9D-4D9A-8222-80615A106705}" sibTransId="{B14A1AAC-5FD1-4BCE-80BA-25D98B82B3CA}"/>
    <dgm:cxn modelId="{8A53FCEF-6EE9-4F87-B67F-C6833BBFA4F9}" srcId="{3341D6EC-7D2F-4F04-95B7-B3CCD23623AC}" destId="{7418CFC3-1DF2-4B5D-B554-0169610872BF}" srcOrd="0" destOrd="0" parTransId="{B18AF03B-57FC-4E6E-937D-E64304FFE89A}" sibTransId="{9EE1990D-07DC-41B5-A5E6-40BB5CAFAA2D}"/>
    <dgm:cxn modelId="{ED1DA759-E4EF-4554-B479-18CC92BE242D}" type="presOf" srcId="{7CCCF58B-7676-4658-BB90-AE21D4748ABA}" destId="{A5A75C93-AC53-4631-883E-6334E41ED770}" srcOrd="0" destOrd="0" presId="urn:microsoft.com/office/officeart/2005/8/layout/orgChart1"/>
    <dgm:cxn modelId="{884694C1-59FD-43E0-8AA4-C0E8B108D6EB}" type="presOf" srcId="{7CCCF58B-7676-4658-BB90-AE21D4748ABA}" destId="{40C8085C-B424-47B4-8729-A24416E33B77}" srcOrd="1" destOrd="0" presId="urn:microsoft.com/office/officeart/2005/8/layout/orgChart1"/>
    <dgm:cxn modelId="{763889BF-AA96-4B13-AB7D-B5B2F4483C30}" type="presOf" srcId="{B18AF03B-57FC-4E6E-937D-E64304FFE89A}" destId="{3BECF4FA-120B-4EBD-9676-A47CDF90F0C3}" srcOrd="0" destOrd="0" presId="urn:microsoft.com/office/officeart/2005/8/layout/orgChart1"/>
    <dgm:cxn modelId="{D2722A78-5596-4715-9EF4-1C53119DB217}" srcId="{3341D6EC-7D2F-4F04-95B7-B3CCD23623AC}" destId="{6D39018D-0D1A-494A-987A-E2DC9C19C7A3}" srcOrd="3" destOrd="0" parTransId="{7B375984-3090-4138-BE01-318D9A444FA3}" sibTransId="{D833C608-0DFC-4E50-928C-049BEB44FB69}"/>
    <dgm:cxn modelId="{E13BD43A-3655-43D1-BB29-8D4F90F9C8DE}" type="presOf" srcId="{7B375984-3090-4138-BE01-318D9A444FA3}" destId="{A5E71242-6570-4547-BB24-790D5EF76661}" srcOrd="0" destOrd="0" presId="urn:microsoft.com/office/officeart/2005/8/layout/orgChart1"/>
    <dgm:cxn modelId="{E95F74CF-CC5F-48F8-905B-A49AD1695558}" type="presOf" srcId="{3341D6EC-7D2F-4F04-95B7-B3CCD23623AC}" destId="{495ADF6C-E9C2-4E95-BFD4-EA4BF327DB84}" srcOrd="1" destOrd="0" presId="urn:microsoft.com/office/officeart/2005/8/layout/orgChart1"/>
    <dgm:cxn modelId="{86AB7B19-6ED8-4E81-9F58-64594E0D6DD8}" type="presOf" srcId="{F77C2D13-215E-47F0-BF70-4F4152B35277}" destId="{6EC0A4F2-AAAA-47CD-9C3A-C139C6599069}" srcOrd="0" destOrd="0" presId="urn:microsoft.com/office/officeart/2005/8/layout/orgChart1"/>
    <dgm:cxn modelId="{7AF0FEDF-E230-455C-946D-778CF9D61FD0}" type="presOf" srcId="{7418CFC3-1DF2-4B5D-B554-0169610872BF}" destId="{14BCCA5F-1A27-4F71-ACDB-17F4FDE542C0}" srcOrd="0" destOrd="0" presId="urn:microsoft.com/office/officeart/2005/8/layout/orgChart1"/>
    <dgm:cxn modelId="{F786A680-AE20-45A5-8F31-7AC6F75B5C55}" type="presOf" srcId="{45EC3F7F-4A0B-49EA-B6A4-31F9790B4234}" destId="{84BF6566-4EC2-46E4-A88F-C623D63A8DF2}" srcOrd="0" destOrd="0" presId="urn:microsoft.com/office/officeart/2005/8/layout/orgChart1"/>
    <dgm:cxn modelId="{8129C7E0-47F4-4205-8174-E8AFB9064CAC}" type="presOf" srcId="{6D39018D-0D1A-494A-987A-E2DC9C19C7A3}" destId="{28A4122E-F1F4-4B43-9D6A-43FF5D764364}" srcOrd="0" destOrd="0" presId="urn:microsoft.com/office/officeart/2005/8/layout/orgChart1"/>
    <dgm:cxn modelId="{638D8AAB-545F-4FEC-9DE3-CCDB3356D088}" type="presOf" srcId="{CBCCA39C-B6A5-493B-862E-CF9721509A03}" destId="{E8133A95-8C71-4118-888E-CA12993518A7}" srcOrd="0" destOrd="0" presId="urn:microsoft.com/office/officeart/2005/8/layout/orgChart1"/>
    <dgm:cxn modelId="{00D304B1-E515-456C-8681-B3C5EE3071C2}" type="presOf" srcId="{7418CFC3-1DF2-4B5D-B554-0169610872BF}" destId="{58BD1519-0806-449D-9934-AB1D979F96E0}" srcOrd="1" destOrd="0" presId="urn:microsoft.com/office/officeart/2005/8/layout/orgChart1"/>
    <dgm:cxn modelId="{8DF37AFF-8B5B-49E9-A47B-221B34EB0587}" type="presParOf" srcId="{E8133A95-8C71-4118-888E-CA12993518A7}" destId="{B83E3B2F-8D21-44B1-A473-CA9EBE751004}" srcOrd="0" destOrd="0" presId="urn:microsoft.com/office/officeart/2005/8/layout/orgChart1"/>
    <dgm:cxn modelId="{43F16B3E-F4B4-4E92-8F06-9639E11C0357}" type="presParOf" srcId="{B83E3B2F-8D21-44B1-A473-CA9EBE751004}" destId="{DA1E88C9-F87A-4606-9CD1-0D53ADC33168}" srcOrd="0" destOrd="0" presId="urn:microsoft.com/office/officeart/2005/8/layout/orgChart1"/>
    <dgm:cxn modelId="{B9942FCB-E810-4EC9-B1FA-F0035A5D4920}" type="presParOf" srcId="{DA1E88C9-F87A-4606-9CD1-0D53ADC33168}" destId="{069C52BB-E802-408E-92E6-225524BA8D0F}" srcOrd="0" destOrd="0" presId="urn:microsoft.com/office/officeart/2005/8/layout/orgChart1"/>
    <dgm:cxn modelId="{34083EB5-595A-42FC-8730-560427507D38}" type="presParOf" srcId="{DA1E88C9-F87A-4606-9CD1-0D53ADC33168}" destId="{495ADF6C-E9C2-4E95-BFD4-EA4BF327DB84}" srcOrd="1" destOrd="0" presId="urn:microsoft.com/office/officeart/2005/8/layout/orgChart1"/>
    <dgm:cxn modelId="{B7E50DF0-4C0B-4D6F-8B8E-89F4E25851F2}" type="presParOf" srcId="{B83E3B2F-8D21-44B1-A473-CA9EBE751004}" destId="{EE860A7B-25C3-49F6-9490-CDAD3DB3B47C}" srcOrd="1" destOrd="0" presId="urn:microsoft.com/office/officeart/2005/8/layout/orgChart1"/>
    <dgm:cxn modelId="{91F34BA5-B126-4DB9-B0CE-B03DC63D1EA0}" type="presParOf" srcId="{EE860A7B-25C3-49F6-9490-CDAD3DB3B47C}" destId="{3BECF4FA-120B-4EBD-9676-A47CDF90F0C3}" srcOrd="0" destOrd="0" presId="urn:microsoft.com/office/officeart/2005/8/layout/orgChart1"/>
    <dgm:cxn modelId="{2B937C72-FBFD-47F1-90A0-2F43D9AC816E}" type="presParOf" srcId="{EE860A7B-25C3-49F6-9490-CDAD3DB3B47C}" destId="{95E5EE61-8A4E-45AE-B37A-F8408EB2968D}" srcOrd="1" destOrd="0" presId="urn:microsoft.com/office/officeart/2005/8/layout/orgChart1"/>
    <dgm:cxn modelId="{6B5983EC-4D72-401E-A0E1-6280BB751879}" type="presParOf" srcId="{95E5EE61-8A4E-45AE-B37A-F8408EB2968D}" destId="{93E9D823-D15A-43FB-B33A-546482CC8E70}" srcOrd="0" destOrd="0" presId="urn:microsoft.com/office/officeart/2005/8/layout/orgChart1"/>
    <dgm:cxn modelId="{BE2D6D00-DD6A-4F7E-A299-762E829E2F22}" type="presParOf" srcId="{93E9D823-D15A-43FB-B33A-546482CC8E70}" destId="{14BCCA5F-1A27-4F71-ACDB-17F4FDE542C0}" srcOrd="0" destOrd="0" presId="urn:microsoft.com/office/officeart/2005/8/layout/orgChart1"/>
    <dgm:cxn modelId="{067A16F6-8B96-4C83-A719-C58E92A5705D}" type="presParOf" srcId="{93E9D823-D15A-43FB-B33A-546482CC8E70}" destId="{58BD1519-0806-449D-9934-AB1D979F96E0}" srcOrd="1" destOrd="0" presId="urn:microsoft.com/office/officeart/2005/8/layout/orgChart1"/>
    <dgm:cxn modelId="{06796113-6B41-47FD-BB0A-FF16D8DAE6F4}" type="presParOf" srcId="{95E5EE61-8A4E-45AE-B37A-F8408EB2968D}" destId="{5F5F746C-A2DF-4E4B-82FD-B723B72082DD}" srcOrd="1" destOrd="0" presId="urn:microsoft.com/office/officeart/2005/8/layout/orgChart1"/>
    <dgm:cxn modelId="{10A2CA75-B885-4BB6-A0CB-B20814FA8C22}" type="presParOf" srcId="{95E5EE61-8A4E-45AE-B37A-F8408EB2968D}" destId="{5C5DA79F-36D0-4F3A-A4B7-0DB856D49EA4}" srcOrd="2" destOrd="0" presId="urn:microsoft.com/office/officeart/2005/8/layout/orgChart1"/>
    <dgm:cxn modelId="{1615E548-589E-4BBF-99F1-134D54794354}" type="presParOf" srcId="{EE860A7B-25C3-49F6-9490-CDAD3DB3B47C}" destId="{6EC0A4F2-AAAA-47CD-9C3A-C139C6599069}" srcOrd="2" destOrd="0" presId="urn:microsoft.com/office/officeart/2005/8/layout/orgChart1"/>
    <dgm:cxn modelId="{9DD3043A-4C5F-448C-848E-F829E2FE6368}" type="presParOf" srcId="{EE860A7B-25C3-49F6-9490-CDAD3DB3B47C}" destId="{6B92061C-DD93-4CCC-9414-3AFBE97666AD}" srcOrd="3" destOrd="0" presId="urn:microsoft.com/office/officeart/2005/8/layout/orgChart1"/>
    <dgm:cxn modelId="{49EF9062-C5F5-430F-9C9E-E76993272798}" type="presParOf" srcId="{6B92061C-DD93-4CCC-9414-3AFBE97666AD}" destId="{E9B565D0-0D25-407C-8B0D-6A4199E9D9F1}" srcOrd="0" destOrd="0" presId="urn:microsoft.com/office/officeart/2005/8/layout/orgChart1"/>
    <dgm:cxn modelId="{B352944B-1C70-4035-9411-85DD0BB4E2B1}" type="presParOf" srcId="{E9B565D0-0D25-407C-8B0D-6A4199E9D9F1}" destId="{A5A75C93-AC53-4631-883E-6334E41ED770}" srcOrd="0" destOrd="0" presId="urn:microsoft.com/office/officeart/2005/8/layout/orgChart1"/>
    <dgm:cxn modelId="{6BE309B2-5931-4370-B549-4E81740F843E}" type="presParOf" srcId="{E9B565D0-0D25-407C-8B0D-6A4199E9D9F1}" destId="{40C8085C-B424-47B4-8729-A24416E33B77}" srcOrd="1" destOrd="0" presId="urn:microsoft.com/office/officeart/2005/8/layout/orgChart1"/>
    <dgm:cxn modelId="{183715E9-365D-41DE-8925-0A64E2C81CAB}" type="presParOf" srcId="{6B92061C-DD93-4CCC-9414-3AFBE97666AD}" destId="{51D12631-D324-48E1-84A5-2FFD913633A6}" srcOrd="1" destOrd="0" presId="urn:microsoft.com/office/officeart/2005/8/layout/orgChart1"/>
    <dgm:cxn modelId="{09AFFC70-E60E-4C98-B01A-251BEDAC5EE8}" type="presParOf" srcId="{6B92061C-DD93-4CCC-9414-3AFBE97666AD}" destId="{E2F2F5B4-B4F5-49CA-92D3-FC11D010402D}" srcOrd="2" destOrd="0" presId="urn:microsoft.com/office/officeart/2005/8/layout/orgChart1"/>
    <dgm:cxn modelId="{D1827739-A4EF-4722-954D-236B7E4ACB1D}" type="presParOf" srcId="{EE860A7B-25C3-49F6-9490-CDAD3DB3B47C}" destId="{84BF6566-4EC2-46E4-A88F-C623D63A8DF2}" srcOrd="4" destOrd="0" presId="urn:microsoft.com/office/officeart/2005/8/layout/orgChart1"/>
    <dgm:cxn modelId="{102DCAD5-74B0-4486-966F-A4C4C8266674}" type="presParOf" srcId="{EE860A7B-25C3-49F6-9490-CDAD3DB3B47C}" destId="{B773970E-7000-4C48-A960-EE69BB290F51}" srcOrd="5" destOrd="0" presId="urn:microsoft.com/office/officeart/2005/8/layout/orgChart1"/>
    <dgm:cxn modelId="{5C5F979F-0D09-401A-A3AA-922059E32E65}" type="presParOf" srcId="{B773970E-7000-4C48-A960-EE69BB290F51}" destId="{367ED0F8-9772-4902-8307-60E3063ACAF9}" srcOrd="0" destOrd="0" presId="urn:microsoft.com/office/officeart/2005/8/layout/orgChart1"/>
    <dgm:cxn modelId="{9F7CF3F3-A2BF-475F-9635-4F323D2C157A}" type="presParOf" srcId="{367ED0F8-9772-4902-8307-60E3063ACAF9}" destId="{DC060B13-AD96-4B38-B9B3-90F112B9E383}" srcOrd="0" destOrd="0" presId="urn:microsoft.com/office/officeart/2005/8/layout/orgChart1"/>
    <dgm:cxn modelId="{263E96C0-76CC-4162-AD16-10F4C431265A}" type="presParOf" srcId="{367ED0F8-9772-4902-8307-60E3063ACAF9}" destId="{B20B3AA4-03E4-49E4-B52D-747832D5217C}" srcOrd="1" destOrd="0" presId="urn:microsoft.com/office/officeart/2005/8/layout/orgChart1"/>
    <dgm:cxn modelId="{F46CDC92-039E-4CD0-BC83-40450DE05CEE}" type="presParOf" srcId="{B773970E-7000-4C48-A960-EE69BB290F51}" destId="{B6DCD738-B40C-47F9-878B-91B9A4CC21F0}" srcOrd="1" destOrd="0" presId="urn:microsoft.com/office/officeart/2005/8/layout/orgChart1"/>
    <dgm:cxn modelId="{BC69233C-AE8F-4447-AFE9-F566D3E1F3C6}" type="presParOf" srcId="{B773970E-7000-4C48-A960-EE69BB290F51}" destId="{84C38B69-4502-4D2B-A8F6-C1E52446FD20}" srcOrd="2" destOrd="0" presId="urn:microsoft.com/office/officeart/2005/8/layout/orgChart1"/>
    <dgm:cxn modelId="{A999A38E-A0B9-4B8D-BC0F-6E97DF028F82}" type="presParOf" srcId="{EE860A7B-25C3-49F6-9490-CDAD3DB3B47C}" destId="{A5E71242-6570-4547-BB24-790D5EF76661}" srcOrd="6" destOrd="0" presId="urn:microsoft.com/office/officeart/2005/8/layout/orgChart1"/>
    <dgm:cxn modelId="{8C340118-2751-4C90-A81E-44F3F81896F7}" type="presParOf" srcId="{EE860A7B-25C3-49F6-9490-CDAD3DB3B47C}" destId="{82739F13-8E2E-4249-804A-9E0B5BD14B90}" srcOrd="7" destOrd="0" presId="urn:microsoft.com/office/officeart/2005/8/layout/orgChart1"/>
    <dgm:cxn modelId="{54EBAEEF-8832-4FE4-BC17-89B08E661470}" type="presParOf" srcId="{82739F13-8E2E-4249-804A-9E0B5BD14B90}" destId="{EB227ADB-7C7F-412E-A512-36E21F0711BC}" srcOrd="0" destOrd="0" presId="urn:microsoft.com/office/officeart/2005/8/layout/orgChart1"/>
    <dgm:cxn modelId="{53068907-A1E8-4832-97C4-C6BB1AC15149}" type="presParOf" srcId="{EB227ADB-7C7F-412E-A512-36E21F0711BC}" destId="{28A4122E-F1F4-4B43-9D6A-43FF5D764364}" srcOrd="0" destOrd="0" presId="urn:microsoft.com/office/officeart/2005/8/layout/orgChart1"/>
    <dgm:cxn modelId="{B2DE3300-2AA2-4383-9263-297708876744}" type="presParOf" srcId="{EB227ADB-7C7F-412E-A512-36E21F0711BC}" destId="{19393E1A-6403-4C3E-B5BE-7336170DCD40}" srcOrd="1" destOrd="0" presId="urn:microsoft.com/office/officeart/2005/8/layout/orgChart1"/>
    <dgm:cxn modelId="{75E3C018-90BA-44D4-B11E-8BFDCC562022}" type="presParOf" srcId="{82739F13-8E2E-4249-804A-9E0B5BD14B90}" destId="{248BC34E-6DA0-4736-B3F4-6EF766EA7F76}" srcOrd="1" destOrd="0" presId="urn:microsoft.com/office/officeart/2005/8/layout/orgChart1"/>
    <dgm:cxn modelId="{C533EC58-74EA-446C-9B18-8087AF0A9274}" type="presParOf" srcId="{82739F13-8E2E-4249-804A-9E0B5BD14B90}" destId="{3B1852B7-6D04-49E0-86F1-38A8C2BD61D1}" srcOrd="2" destOrd="0" presId="urn:microsoft.com/office/officeart/2005/8/layout/orgChart1"/>
    <dgm:cxn modelId="{96433056-45D3-4468-9BE5-A4CAA6E90D1E}" type="presParOf" srcId="{B83E3B2F-8D21-44B1-A473-CA9EBE751004}" destId="{E8D99F8E-8765-4C3B-BE08-D0591B12E3B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E16CEE-2146-4EB1-87B0-163B58C079B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9530D3-DE4F-4CAB-AA2B-1AD620F636A5}">
      <dgm:prSet phldrT="[Text]" custT="1"/>
      <dgm:spPr/>
      <dgm:t>
        <a:bodyPr/>
        <a:lstStyle/>
        <a:p>
          <a:r>
            <a:rPr lang="sr-Cyrl-RS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Фармаколошка активност</a:t>
          </a:r>
          <a:endParaRPr lang="en-US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292FDE-CA79-4A13-A86B-277CFF07E801}" type="parTrans" cxnId="{BF1E38D7-C4ED-4BD6-8B59-9C2E2F926212}">
      <dgm:prSet/>
      <dgm:spPr/>
      <dgm:t>
        <a:bodyPr/>
        <a:lstStyle/>
        <a:p>
          <a:endParaRPr lang="en-US"/>
        </a:p>
      </dgm:t>
    </dgm:pt>
    <dgm:pt modelId="{629D7B16-161D-4CE7-8BBE-C8023568EA6B}" type="sibTrans" cxnId="{BF1E38D7-C4ED-4BD6-8B59-9C2E2F926212}">
      <dgm:prSet/>
      <dgm:spPr/>
      <dgm:t>
        <a:bodyPr/>
        <a:lstStyle/>
        <a:p>
          <a:endParaRPr lang="en-US"/>
        </a:p>
      </dgm:t>
    </dgm:pt>
    <dgm:pt modelId="{EE8E1F98-3DF1-47A6-BE7F-15E56E0852CD}">
      <dgm:prSet phldrT="[Text]"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анестезирајуће деловање (кокаин, кураре-алкалоиди),</a:t>
          </a:r>
          <a:endParaRPr lang="en-US" dirty="0"/>
        </a:p>
      </dgm:t>
    </dgm:pt>
    <dgm:pt modelId="{277CB82E-3087-4EF4-9B96-E1F3AD202F68}" type="parTrans" cxnId="{61085CC0-AA9A-4648-84F2-33D275CB0C3F}">
      <dgm:prSet/>
      <dgm:spPr/>
      <dgm:t>
        <a:bodyPr/>
        <a:lstStyle/>
        <a:p>
          <a:endParaRPr lang="en-US"/>
        </a:p>
      </dgm:t>
    </dgm:pt>
    <dgm:pt modelId="{3DC53ADF-45BC-4966-AB38-254ED4E2FE9F}" type="sibTrans" cxnId="{61085CC0-AA9A-4648-84F2-33D275CB0C3F}">
      <dgm:prSet/>
      <dgm:spPr/>
      <dgm:t>
        <a:bodyPr/>
        <a:lstStyle/>
        <a:p>
          <a:endParaRPr lang="en-US"/>
        </a:p>
      </dgm:t>
    </dgm:pt>
    <dgm:pt modelId="{37444540-48DF-45C7-8BB9-AA8C4F272DC3}">
      <dgm:prSet phldrT="[Text]"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цитотоксично деловање (винкристин, винбластин, колхицин),</a:t>
          </a:r>
          <a:endParaRPr lang="en-US" dirty="0"/>
        </a:p>
      </dgm:t>
    </dgm:pt>
    <dgm:pt modelId="{31CF8961-BDF1-447C-BA13-AD8E0867E28B}" type="parTrans" cxnId="{ED637EA3-FD2B-41DF-9BB1-83EC0B916D4B}">
      <dgm:prSet/>
      <dgm:spPr/>
      <dgm:t>
        <a:bodyPr/>
        <a:lstStyle/>
        <a:p>
          <a:endParaRPr lang="en-US"/>
        </a:p>
      </dgm:t>
    </dgm:pt>
    <dgm:pt modelId="{0A027A17-A4CE-454E-BB65-C3417BC71AF1}" type="sibTrans" cxnId="{ED637EA3-FD2B-41DF-9BB1-83EC0B916D4B}">
      <dgm:prSet/>
      <dgm:spPr/>
      <dgm:t>
        <a:bodyPr/>
        <a:lstStyle/>
        <a:p>
          <a:endParaRPr lang="en-US"/>
        </a:p>
      </dgm:t>
    </dgm:pt>
    <dgm:pt modelId="{48116281-91D5-4345-83A6-A9FE92136850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симпатолитици (јохимбин, ергот алкалоиди), </a:t>
          </a:r>
          <a:endParaRPr lang="en-US" dirty="0"/>
        </a:p>
      </dgm:t>
    </dgm:pt>
    <dgm:pt modelId="{F3B95AA3-11BC-49BA-916B-9E301B1042C8}" type="parTrans" cxnId="{DA1594B3-2502-46BB-9E7D-3C93D8CDC375}">
      <dgm:prSet/>
      <dgm:spPr/>
      <dgm:t>
        <a:bodyPr/>
        <a:lstStyle/>
        <a:p>
          <a:endParaRPr lang="en-US"/>
        </a:p>
      </dgm:t>
    </dgm:pt>
    <dgm:pt modelId="{56D47B94-1AF2-4C08-8323-537553E9A58A}" type="sibTrans" cxnId="{DA1594B3-2502-46BB-9E7D-3C93D8CDC375}">
      <dgm:prSet/>
      <dgm:spPr/>
      <dgm:t>
        <a:bodyPr/>
        <a:lstStyle/>
        <a:p>
          <a:endParaRPr lang="en-US"/>
        </a:p>
      </dgm:t>
    </dgm:pt>
    <dgm:pt modelId="{F7BEA39F-E14B-4590-BFDE-B638781D6723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блокатори ганглија (спартеин, никотин),</a:t>
          </a:r>
          <a:endParaRPr lang="en-US" dirty="0"/>
        </a:p>
      </dgm:t>
    </dgm:pt>
    <dgm:pt modelId="{6C6B4FC5-F36A-4F8D-AE44-C45C03C14D2A}" type="parTrans" cxnId="{DC1158E1-331B-425C-8634-FBCAE54B48DC}">
      <dgm:prSet/>
      <dgm:spPr/>
      <dgm:t>
        <a:bodyPr/>
        <a:lstStyle/>
        <a:p>
          <a:endParaRPr lang="en-US"/>
        </a:p>
      </dgm:t>
    </dgm:pt>
    <dgm:pt modelId="{AE9E370F-97BC-4BEC-9805-6C9F65771492}" type="sibTrans" cxnId="{DC1158E1-331B-425C-8634-FBCAE54B48DC}">
      <dgm:prSet/>
      <dgm:spPr/>
      <dgm:t>
        <a:bodyPr/>
        <a:lstStyle/>
        <a:p>
          <a:endParaRPr lang="en-US"/>
        </a:p>
      </dgm:t>
    </dgm:pt>
    <dgm:pt modelId="{F3EDC6B5-92DD-4C8D-93D5-0D5FC0AD501B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депресивно (морфин, скополамин)</a:t>
          </a:r>
          <a:endParaRPr lang="en-US" dirty="0"/>
        </a:p>
      </dgm:t>
    </dgm:pt>
    <dgm:pt modelId="{DBDBC8DE-4E9F-4D99-A911-3F4299A4C2C5}" type="parTrans" cxnId="{398D5CB5-DC68-435D-BE88-B0A417A94A5F}">
      <dgm:prSet/>
      <dgm:spPr/>
      <dgm:t>
        <a:bodyPr/>
        <a:lstStyle/>
        <a:p>
          <a:endParaRPr lang="en-US"/>
        </a:p>
      </dgm:t>
    </dgm:pt>
    <dgm:pt modelId="{C1BCB3C3-5482-437E-8296-60C88E59C9FC}" type="sibTrans" cxnId="{398D5CB5-DC68-435D-BE88-B0A417A94A5F}">
      <dgm:prSet/>
      <dgm:spPr/>
      <dgm:t>
        <a:bodyPr/>
        <a:lstStyle/>
        <a:p>
          <a:endParaRPr lang="en-US"/>
        </a:p>
      </dgm:t>
    </dgm:pt>
    <dgm:pt modelId="{E9BEA2D0-3634-45F4-9AFF-9C72D0FEDFE3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централни нервни систем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B0D524-9654-489E-9993-09A2E3C81FDA}" type="parTrans" cxnId="{B1CD7136-804B-40FF-A698-186054677D94}">
      <dgm:prSet/>
      <dgm:spPr/>
      <dgm:t>
        <a:bodyPr/>
        <a:lstStyle/>
        <a:p>
          <a:endParaRPr lang="en-US"/>
        </a:p>
      </dgm:t>
    </dgm:pt>
    <dgm:pt modelId="{490A78B1-ACE5-41BC-9B1D-346F678FE397}" type="sibTrans" cxnId="{B1CD7136-804B-40FF-A698-186054677D94}">
      <dgm:prSet/>
      <dgm:spPr/>
      <dgm:t>
        <a:bodyPr/>
        <a:lstStyle/>
        <a:p>
          <a:endParaRPr lang="en-US"/>
        </a:p>
      </dgm:t>
    </dgm:pt>
    <dgm:pt modelId="{8C38FB7B-BC3B-4590-87C9-C67D910E6F9F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стимулативно (стрихнин, кофеин),</a:t>
          </a:r>
          <a:endParaRPr lang="en-US" dirty="0"/>
        </a:p>
      </dgm:t>
    </dgm:pt>
    <dgm:pt modelId="{F61C4933-D402-4221-8AE0-BD91E8F00C7C}" type="parTrans" cxnId="{81752D95-CD62-4CE4-8D4B-326D182E6202}">
      <dgm:prSet/>
      <dgm:spPr/>
      <dgm:t>
        <a:bodyPr/>
        <a:lstStyle/>
        <a:p>
          <a:endParaRPr lang="en-US"/>
        </a:p>
      </dgm:t>
    </dgm:pt>
    <dgm:pt modelId="{722DB738-7279-4A8A-9F4B-D6DF0B7FBB2B}" type="sibTrans" cxnId="{81752D95-CD62-4CE4-8D4B-326D182E6202}">
      <dgm:prSet/>
      <dgm:spPr/>
      <dgm:t>
        <a:bodyPr/>
        <a:lstStyle/>
        <a:p>
          <a:endParaRPr lang="en-US"/>
        </a:p>
      </dgm:t>
    </dgm:pt>
    <dgm:pt modelId="{D5D77DAD-C481-4814-986F-F1D51C0A4606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аутономни нервни систем:</a:t>
          </a:r>
          <a:endParaRPr lang="en-US" dirty="0"/>
        </a:p>
      </dgm:t>
    </dgm:pt>
    <dgm:pt modelId="{03F5E407-D7AD-4A42-9400-1FEA5488A38E}" type="parTrans" cxnId="{E6994D50-C2A0-4164-B9B1-9F2759A3A0D1}">
      <dgm:prSet/>
      <dgm:spPr/>
      <dgm:t>
        <a:bodyPr/>
        <a:lstStyle/>
        <a:p>
          <a:endParaRPr lang="en-US"/>
        </a:p>
      </dgm:t>
    </dgm:pt>
    <dgm:pt modelId="{08992415-43F1-430C-875F-812DDF249C59}" type="sibTrans" cxnId="{E6994D50-C2A0-4164-B9B1-9F2759A3A0D1}">
      <dgm:prSet/>
      <dgm:spPr/>
      <dgm:t>
        <a:bodyPr/>
        <a:lstStyle/>
        <a:p>
          <a:endParaRPr lang="en-US"/>
        </a:p>
      </dgm:t>
    </dgm:pt>
    <dgm:pt modelId="{49057746-38D0-4368-AE6A-5A0A6B8E8375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парасимпатомиметици (езерин, пилокарпин),</a:t>
          </a:r>
          <a:endParaRPr lang="en-US" dirty="0"/>
        </a:p>
      </dgm:t>
    </dgm:pt>
    <dgm:pt modelId="{0FBBBCB0-20A6-476E-9990-F95D2D6F4414}" type="parTrans" cxnId="{499135C0-1FB8-41FE-A664-37F5FFF347F2}">
      <dgm:prSet/>
      <dgm:spPr/>
      <dgm:t>
        <a:bodyPr/>
        <a:lstStyle/>
        <a:p>
          <a:endParaRPr lang="en-US"/>
        </a:p>
      </dgm:t>
    </dgm:pt>
    <dgm:pt modelId="{903E9955-38FD-4DBA-9A14-92B778077F98}" type="sibTrans" cxnId="{499135C0-1FB8-41FE-A664-37F5FFF347F2}">
      <dgm:prSet/>
      <dgm:spPr/>
      <dgm:t>
        <a:bodyPr/>
        <a:lstStyle/>
        <a:p>
          <a:endParaRPr lang="en-US"/>
        </a:p>
      </dgm:t>
    </dgm:pt>
    <dgm:pt modelId="{8046BC93-4A7F-4675-90D1-07D693BBBE55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антиаритмијско деловање (хинидин, ајмалин),</a:t>
          </a:r>
          <a:endParaRPr lang="en-US" dirty="0"/>
        </a:p>
      </dgm:t>
    </dgm:pt>
    <dgm:pt modelId="{1EBECD17-099A-4C11-B29F-9265AEC38DDD}" type="parTrans" cxnId="{8DE17855-A6CC-4EDE-A919-6F168D24A671}">
      <dgm:prSet/>
      <dgm:spPr/>
      <dgm:t>
        <a:bodyPr/>
        <a:lstStyle/>
        <a:p>
          <a:endParaRPr lang="en-US"/>
        </a:p>
      </dgm:t>
    </dgm:pt>
    <dgm:pt modelId="{4C175BF2-57D4-4F91-B78D-8157D085F8D5}" type="sibTrans" cxnId="{8DE17855-A6CC-4EDE-A919-6F168D24A671}">
      <dgm:prSet/>
      <dgm:spPr/>
      <dgm:t>
        <a:bodyPr/>
        <a:lstStyle/>
        <a:p>
          <a:endParaRPr lang="en-US"/>
        </a:p>
      </dgm:t>
    </dgm:pt>
    <dgm:pt modelId="{2198A850-A4F6-494B-AA74-E4A29680D55F}">
      <dgm:prSet/>
      <dgm:spPr/>
      <dgm:t>
        <a:bodyPr/>
        <a:lstStyle/>
        <a:p>
          <a:r>
            <a:rPr lang="sr-Cyrl-RS" dirty="0" smtClean="0"/>
            <a:t> </a:t>
          </a:r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антибактеријско деловање (берберин, хелидонин),</a:t>
          </a:r>
          <a:endParaRPr lang="en-US" dirty="0"/>
        </a:p>
      </dgm:t>
    </dgm:pt>
    <dgm:pt modelId="{30FFC93E-7E5F-44D6-A2F6-C4BE28DAE497}" type="parTrans" cxnId="{C52E90A3-05E7-480A-88C0-9B7667897AC2}">
      <dgm:prSet/>
      <dgm:spPr/>
      <dgm:t>
        <a:bodyPr/>
        <a:lstStyle/>
        <a:p>
          <a:endParaRPr lang="en-US"/>
        </a:p>
      </dgm:t>
    </dgm:pt>
    <dgm:pt modelId="{88599665-CA6C-435F-A38F-3FF20C96A822}" type="sibTrans" cxnId="{C52E90A3-05E7-480A-88C0-9B7667897AC2}">
      <dgm:prSet/>
      <dgm:spPr/>
      <dgm:t>
        <a:bodyPr/>
        <a:lstStyle/>
        <a:p>
          <a:endParaRPr lang="en-US"/>
        </a:p>
      </dgm:t>
    </dgm:pt>
    <dgm:pt modelId="{5710983E-E5BB-4866-82C0-7C79A78D3739}">
      <dgm:prSet/>
      <dgm:spPr/>
      <dgm:t>
        <a:bodyPr/>
        <a:lstStyle/>
        <a:p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изазиваца маларије (хинин),</a:t>
          </a:r>
          <a:endParaRPr lang="en-US" dirty="0"/>
        </a:p>
      </dgm:t>
    </dgm:pt>
    <dgm:pt modelId="{07D629AB-3ABA-43F6-9AD8-BFE5E82709D0}" type="parTrans" cxnId="{31F46C09-3122-4489-A264-8A83A82BE47A}">
      <dgm:prSet/>
      <dgm:spPr/>
      <dgm:t>
        <a:bodyPr/>
        <a:lstStyle/>
        <a:p>
          <a:endParaRPr lang="en-US"/>
        </a:p>
      </dgm:t>
    </dgm:pt>
    <dgm:pt modelId="{B8E772BA-2A59-4524-9C4B-CAE046FB4E33}" type="sibTrans" cxnId="{31F46C09-3122-4489-A264-8A83A82BE47A}">
      <dgm:prSet/>
      <dgm:spPr/>
      <dgm:t>
        <a:bodyPr/>
        <a:lstStyle/>
        <a:p>
          <a:endParaRPr lang="en-US"/>
        </a:p>
      </dgm:t>
    </dgm:pt>
    <dgm:pt modelId="{CD1F8120-6E17-4DFB-938F-304D9EB3E37C}">
      <dgm:prSet/>
      <dgm:spPr/>
      <dgm:t>
        <a:bodyPr/>
        <a:lstStyle/>
        <a:p>
          <a:r>
            <a:rPr lang="sr-Cyrl-RS" dirty="0" smtClean="0"/>
            <a:t> </a:t>
          </a:r>
          <a:r>
            <a: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антихолинергици (атропин, хиосциамин),</a:t>
          </a:r>
          <a:endParaRPr lang="en-US" dirty="0"/>
        </a:p>
      </dgm:t>
    </dgm:pt>
    <dgm:pt modelId="{8DE17CC2-2AE2-48E0-871F-733558A0D9E7}" type="parTrans" cxnId="{4CF6F1D8-72B7-4A56-8C70-F1A0F4E5EFCD}">
      <dgm:prSet/>
      <dgm:spPr/>
      <dgm:t>
        <a:bodyPr/>
        <a:lstStyle/>
        <a:p>
          <a:endParaRPr lang="en-US"/>
        </a:p>
      </dgm:t>
    </dgm:pt>
    <dgm:pt modelId="{D352A5F3-E080-453D-9317-4C65328E921E}" type="sibTrans" cxnId="{4CF6F1D8-72B7-4A56-8C70-F1A0F4E5EFCD}">
      <dgm:prSet/>
      <dgm:spPr/>
      <dgm:t>
        <a:bodyPr/>
        <a:lstStyle/>
        <a:p>
          <a:endParaRPr lang="en-US"/>
        </a:p>
      </dgm:t>
    </dgm:pt>
    <dgm:pt modelId="{4D6A41EE-D50E-452F-9DC2-3DC44C923106}" type="pres">
      <dgm:prSet presAssocID="{32E16CEE-2146-4EB1-87B0-163B58C079B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014FCC6-AF8D-4C11-BA1B-8C6CAF1D65A4}" type="pres">
      <dgm:prSet presAssocID="{579530D3-DE4F-4CAB-AA2B-1AD620F636A5}" presName="root1" presStyleCnt="0"/>
      <dgm:spPr/>
    </dgm:pt>
    <dgm:pt modelId="{E4F2E21E-84E1-4733-B3E9-93F3C7A8521D}" type="pres">
      <dgm:prSet presAssocID="{579530D3-DE4F-4CAB-AA2B-1AD620F636A5}" presName="LevelOneTextNode" presStyleLbl="node0" presStyleIdx="0" presStyleCnt="1" custScaleX="147949" custScaleY="107238" custLinFactNeighborY="0">
        <dgm:presLayoutVars>
          <dgm:chPref val="3"/>
        </dgm:presLayoutVars>
      </dgm:prSet>
      <dgm:spPr/>
    </dgm:pt>
    <dgm:pt modelId="{9E36F0F6-C402-4A76-A4B5-638E16C7F666}" type="pres">
      <dgm:prSet presAssocID="{579530D3-DE4F-4CAB-AA2B-1AD620F636A5}" presName="level2hierChild" presStyleCnt="0"/>
      <dgm:spPr/>
    </dgm:pt>
    <dgm:pt modelId="{EB920B5F-3F89-4ACF-9F9D-489FDF81C293}" type="pres">
      <dgm:prSet presAssocID="{3FB0D524-9654-489E-9993-09A2E3C81FDA}" presName="conn2-1" presStyleLbl="parChTrans1D2" presStyleIdx="0" presStyleCnt="9"/>
      <dgm:spPr/>
    </dgm:pt>
    <dgm:pt modelId="{06AAE703-951B-4E73-AF0A-A9934C80D950}" type="pres">
      <dgm:prSet presAssocID="{3FB0D524-9654-489E-9993-09A2E3C81FDA}" presName="connTx" presStyleLbl="parChTrans1D2" presStyleIdx="0" presStyleCnt="9"/>
      <dgm:spPr/>
    </dgm:pt>
    <dgm:pt modelId="{16E423CE-9267-4967-8CBE-59652B7C48EE}" type="pres">
      <dgm:prSet presAssocID="{E9BEA2D0-3634-45F4-9AFF-9C72D0FEDFE3}" presName="root2" presStyleCnt="0"/>
      <dgm:spPr/>
    </dgm:pt>
    <dgm:pt modelId="{B928F01E-0437-4C38-B130-5C36C4E0C5C6}" type="pres">
      <dgm:prSet presAssocID="{E9BEA2D0-3634-45F4-9AFF-9C72D0FEDFE3}" presName="LevelTwoTextNode" presStyleLbl="node2" presStyleIdx="0" presStyleCnt="9" custLinFactNeighborX="-603" custLinFactNeighborY="25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CA1C7E-C1E2-4929-A924-E8FE03A7FFB4}" type="pres">
      <dgm:prSet presAssocID="{E9BEA2D0-3634-45F4-9AFF-9C72D0FEDFE3}" presName="level3hierChild" presStyleCnt="0"/>
      <dgm:spPr/>
    </dgm:pt>
    <dgm:pt modelId="{B41F1CD3-D96A-4785-A0F6-10754EE2AC16}" type="pres">
      <dgm:prSet presAssocID="{DBDBC8DE-4E9F-4D99-A911-3F4299A4C2C5}" presName="conn2-1" presStyleLbl="parChTrans1D3" presStyleIdx="0" presStyleCnt="4"/>
      <dgm:spPr/>
    </dgm:pt>
    <dgm:pt modelId="{22C0731E-75AC-4975-8C5D-6A5E06864F7A}" type="pres">
      <dgm:prSet presAssocID="{DBDBC8DE-4E9F-4D99-A911-3F4299A4C2C5}" presName="connTx" presStyleLbl="parChTrans1D3" presStyleIdx="0" presStyleCnt="4"/>
      <dgm:spPr/>
    </dgm:pt>
    <dgm:pt modelId="{A9CDEEEF-7FEB-46EC-BB38-B6A26C5CA02D}" type="pres">
      <dgm:prSet presAssocID="{F3EDC6B5-92DD-4C8D-93D5-0D5FC0AD501B}" presName="root2" presStyleCnt="0"/>
      <dgm:spPr/>
    </dgm:pt>
    <dgm:pt modelId="{8A69A493-0F50-4B9C-A169-C6A462D62E63}" type="pres">
      <dgm:prSet presAssocID="{F3EDC6B5-92DD-4C8D-93D5-0D5FC0AD501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CFE5E4-3ED7-4A56-9ED1-E2918B500036}" type="pres">
      <dgm:prSet presAssocID="{F3EDC6B5-92DD-4C8D-93D5-0D5FC0AD501B}" presName="level3hierChild" presStyleCnt="0"/>
      <dgm:spPr/>
    </dgm:pt>
    <dgm:pt modelId="{55C6A25C-E6D5-43DC-A5E6-BD7E422401E8}" type="pres">
      <dgm:prSet presAssocID="{F61C4933-D402-4221-8AE0-BD91E8F00C7C}" presName="conn2-1" presStyleLbl="parChTrans1D3" presStyleIdx="1" presStyleCnt="4"/>
      <dgm:spPr/>
    </dgm:pt>
    <dgm:pt modelId="{BCE1914B-59D2-4B5A-B0FF-DEBFA03AE169}" type="pres">
      <dgm:prSet presAssocID="{F61C4933-D402-4221-8AE0-BD91E8F00C7C}" presName="connTx" presStyleLbl="parChTrans1D3" presStyleIdx="1" presStyleCnt="4"/>
      <dgm:spPr/>
    </dgm:pt>
    <dgm:pt modelId="{9054C61D-F367-4A45-8A4C-488984352B4B}" type="pres">
      <dgm:prSet presAssocID="{8C38FB7B-BC3B-4590-87C9-C67D910E6F9F}" presName="root2" presStyleCnt="0"/>
      <dgm:spPr/>
    </dgm:pt>
    <dgm:pt modelId="{AF604676-900C-4125-BFBC-5703DC3BD128}" type="pres">
      <dgm:prSet presAssocID="{8C38FB7B-BC3B-4590-87C9-C67D910E6F9F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EDB185-2F01-47D1-8932-477F2C1E9F45}" type="pres">
      <dgm:prSet presAssocID="{8C38FB7B-BC3B-4590-87C9-C67D910E6F9F}" presName="level3hierChild" presStyleCnt="0"/>
      <dgm:spPr/>
    </dgm:pt>
    <dgm:pt modelId="{A5C66D44-F5C6-47FD-B604-40DB31CF7A59}" type="pres">
      <dgm:prSet presAssocID="{03F5E407-D7AD-4A42-9400-1FEA5488A38E}" presName="conn2-1" presStyleLbl="parChTrans1D2" presStyleIdx="1" presStyleCnt="9"/>
      <dgm:spPr/>
    </dgm:pt>
    <dgm:pt modelId="{0AEC4737-B775-4D2D-9A92-30FFD50FFF45}" type="pres">
      <dgm:prSet presAssocID="{03F5E407-D7AD-4A42-9400-1FEA5488A38E}" presName="connTx" presStyleLbl="parChTrans1D2" presStyleIdx="1" presStyleCnt="9"/>
      <dgm:spPr/>
    </dgm:pt>
    <dgm:pt modelId="{18BA1EB5-8483-4EF2-9039-B13C7FFF18E5}" type="pres">
      <dgm:prSet presAssocID="{D5D77DAD-C481-4814-986F-F1D51C0A4606}" presName="root2" presStyleCnt="0"/>
      <dgm:spPr/>
    </dgm:pt>
    <dgm:pt modelId="{AAA86A97-E792-4574-8B55-7B3A186121E0}" type="pres">
      <dgm:prSet presAssocID="{D5D77DAD-C481-4814-986F-F1D51C0A4606}" presName="LevelTwoTextNode" presStyleLbl="node2" presStyleIdx="1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AF47EE-7FF8-4976-92C0-1FA3C6C101D7}" type="pres">
      <dgm:prSet presAssocID="{D5D77DAD-C481-4814-986F-F1D51C0A4606}" presName="level3hierChild" presStyleCnt="0"/>
      <dgm:spPr/>
    </dgm:pt>
    <dgm:pt modelId="{59173D07-90D4-42D1-8413-1B6FC271D275}" type="pres">
      <dgm:prSet presAssocID="{F3B95AA3-11BC-49BA-916B-9E301B1042C8}" presName="conn2-1" presStyleLbl="parChTrans1D3" presStyleIdx="2" presStyleCnt="4"/>
      <dgm:spPr/>
    </dgm:pt>
    <dgm:pt modelId="{F5F4AE8F-BBC0-428A-9DD5-4300C184E25C}" type="pres">
      <dgm:prSet presAssocID="{F3B95AA3-11BC-49BA-916B-9E301B1042C8}" presName="connTx" presStyleLbl="parChTrans1D3" presStyleIdx="2" presStyleCnt="4"/>
      <dgm:spPr/>
    </dgm:pt>
    <dgm:pt modelId="{3BADB2B8-A387-49B3-86D7-B135A19F3607}" type="pres">
      <dgm:prSet presAssocID="{48116281-91D5-4345-83A6-A9FE92136850}" presName="root2" presStyleCnt="0"/>
      <dgm:spPr/>
    </dgm:pt>
    <dgm:pt modelId="{254CA935-E0EA-471F-84DF-A32EEEACEC22}" type="pres">
      <dgm:prSet presAssocID="{48116281-91D5-4345-83A6-A9FE92136850}" presName="LevelTwoTextNode" presStyleLbl="node3" presStyleIdx="2" presStyleCnt="4" custLinFactNeighborX="1397" custLinFactNeighborY="-43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475278-02BA-4DF7-B70E-CEDED764C95D}" type="pres">
      <dgm:prSet presAssocID="{48116281-91D5-4345-83A6-A9FE92136850}" presName="level3hierChild" presStyleCnt="0"/>
      <dgm:spPr/>
    </dgm:pt>
    <dgm:pt modelId="{9EAB92C9-95A9-4F35-A701-80223558BD90}" type="pres">
      <dgm:prSet presAssocID="{0FBBBCB0-20A6-476E-9990-F95D2D6F4414}" presName="conn2-1" presStyleLbl="parChTrans1D3" presStyleIdx="3" presStyleCnt="4"/>
      <dgm:spPr/>
    </dgm:pt>
    <dgm:pt modelId="{42D83858-F8FB-4FD1-A130-2311F97540C8}" type="pres">
      <dgm:prSet presAssocID="{0FBBBCB0-20A6-476E-9990-F95D2D6F4414}" presName="connTx" presStyleLbl="parChTrans1D3" presStyleIdx="3" presStyleCnt="4"/>
      <dgm:spPr/>
    </dgm:pt>
    <dgm:pt modelId="{9C373AA7-A3EE-4F42-8C65-76D453A43C09}" type="pres">
      <dgm:prSet presAssocID="{49057746-38D0-4368-AE6A-5A0A6B8E8375}" presName="root2" presStyleCnt="0"/>
      <dgm:spPr/>
    </dgm:pt>
    <dgm:pt modelId="{3CC3773B-223E-4496-9F2F-DC5DE73F7F00}" type="pres">
      <dgm:prSet presAssocID="{49057746-38D0-4368-AE6A-5A0A6B8E8375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0F54F9-C0B0-4B21-9A2C-E05BC6E8F291}" type="pres">
      <dgm:prSet presAssocID="{49057746-38D0-4368-AE6A-5A0A6B8E8375}" presName="level3hierChild" presStyleCnt="0"/>
      <dgm:spPr/>
    </dgm:pt>
    <dgm:pt modelId="{A4F44B6F-26AE-4A61-B4B7-C6F174C76199}" type="pres">
      <dgm:prSet presAssocID="{6C6B4FC5-F36A-4F8D-AE44-C45C03C14D2A}" presName="conn2-1" presStyleLbl="parChTrans1D2" presStyleIdx="2" presStyleCnt="9"/>
      <dgm:spPr/>
    </dgm:pt>
    <dgm:pt modelId="{D8BF91BC-45D3-4031-8F46-822DB8D9CBCE}" type="pres">
      <dgm:prSet presAssocID="{6C6B4FC5-F36A-4F8D-AE44-C45C03C14D2A}" presName="connTx" presStyleLbl="parChTrans1D2" presStyleIdx="2" presStyleCnt="9"/>
      <dgm:spPr/>
    </dgm:pt>
    <dgm:pt modelId="{F3138B46-3604-4558-B91F-6326E96DD202}" type="pres">
      <dgm:prSet presAssocID="{F7BEA39F-E14B-4590-BFDE-B638781D6723}" presName="root2" presStyleCnt="0"/>
      <dgm:spPr/>
    </dgm:pt>
    <dgm:pt modelId="{2AC54475-9B9C-4D73-9386-3B511223F6E5}" type="pres">
      <dgm:prSet presAssocID="{F7BEA39F-E14B-4590-BFDE-B638781D6723}" presName="LevelTwoTextNode" presStyleLbl="node2" presStyleIdx="2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7CB75D-E915-43A7-A15F-DA880E8AE504}" type="pres">
      <dgm:prSet presAssocID="{F7BEA39F-E14B-4590-BFDE-B638781D6723}" presName="level3hierChild" presStyleCnt="0"/>
      <dgm:spPr/>
    </dgm:pt>
    <dgm:pt modelId="{AC889531-B0FA-49AB-94D9-BFD86A8C5D0D}" type="pres">
      <dgm:prSet presAssocID="{8DE17CC2-2AE2-48E0-871F-733558A0D9E7}" presName="conn2-1" presStyleLbl="parChTrans1D2" presStyleIdx="3" presStyleCnt="9"/>
      <dgm:spPr/>
    </dgm:pt>
    <dgm:pt modelId="{E629383D-0097-484A-BD84-025A62176F54}" type="pres">
      <dgm:prSet presAssocID="{8DE17CC2-2AE2-48E0-871F-733558A0D9E7}" presName="connTx" presStyleLbl="parChTrans1D2" presStyleIdx="3" presStyleCnt="9"/>
      <dgm:spPr/>
    </dgm:pt>
    <dgm:pt modelId="{CCBD6710-B362-4A85-A540-50ED3F87263C}" type="pres">
      <dgm:prSet presAssocID="{CD1F8120-6E17-4DFB-938F-304D9EB3E37C}" presName="root2" presStyleCnt="0"/>
      <dgm:spPr/>
    </dgm:pt>
    <dgm:pt modelId="{449CB255-BD12-499A-BB8B-6356F5A30D53}" type="pres">
      <dgm:prSet presAssocID="{CD1F8120-6E17-4DFB-938F-304D9EB3E37C}" presName="LevelTwoTextNode" presStyleLbl="node2" presStyleIdx="3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52D06D-A68C-470D-9C37-DA96EF00B983}" type="pres">
      <dgm:prSet presAssocID="{CD1F8120-6E17-4DFB-938F-304D9EB3E37C}" presName="level3hierChild" presStyleCnt="0"/>
      <dgm:spPr/>
    </dgm:pt>
    <dgm:pt modelId="{D7A4C315-1FB7-479C-A495-4C65A12B87A6}" type="pres">
      <dgm:prSet presAssocID="{277CB82E-3087-4EF4-9B96-E1F3AD202F68}" presName="conn2-1" presStyleLbl="parChTrans1D2" presStyleIdx="4" presStyleCnt="9"/>
      <dgm:spPr/>
    </dgm:pt>
    <dgm:pt modelId="{4956BE5D-3120-4798-854E-C33200762B0E}" type="pres">
      <dgm:prSet presAssocID="{277CB82E-3087-4EF4-9B96-E1F3AD202F68}" presName="connTx" presStyleLbl="parChTrans1D2" presStyleIdx="4" presStyleCnt="9"/>
      <dgm:spPr/>
    </dgm:pt>
    <dgm:pt modelId="{C9DB1F10-C0E9-4E34-9332-58529D0BF7C3}" type="pres">
      <dgm:prSet presAssocID="{EE8E1F98-3DF1-47A6-BE7F-15E56E0852CD}" presName="root2" presStyleCnt="0"/>
      <dgm:spPr/>
    </dgm:pt>
    <dgm:pt modelId="{E6EBA15A-E11E-453A-A68B-D1E82642B6E2}" type="pres">
      <dgm:prSet presAssocID="{EE8E1F98-3DF1-47A6-BE7F-15E56E0852CD}" presName="LevelTwoTextNode" presStyleLbl="node2" presStyleIdx="4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841F9-5E65-4483-AFB5-E65968BD3659}" type="pres">
      <dgm:prSet presAssocID="{EE8E1F98-3DF1-47A6-BE7F-15E56E0852CD}" presName="level3hierChild" presStyleCnt="0"/>
      <dgm:spPr/>
    </dgm:pt>
    <dgm:pt modelId="{EF58A4AF-C61E-4BB6-8A53-88416ECC4E31}" type="pres">
      <dgm:prSet presAssocID="{31CF8961-BDF1-447C-BA13-AD8E0867E28B}" presName="conn2-1" presStyleLbl="parChTrans1D2" presStyleIdx="5" presStyleCnt="9"/>
      <dgm:spPr/>
    </dgm:pt>
    <dgm:pt modelId="{27218EE0-833A-405A-BF98-F307076A5F0C}" type="pres">
      <dgm:prSet presAssocID="{31CF8961-BDF1-447C-BA13-AD8E0867E28B}" presName="connTx" presStyleLbl="parChTrans1D2" presStyleIdx="5" presStyleCnt="9"/>
      <dgm:spPr/>
    </dgm:pt>
    <dgm:pt modelId="{AB1FD2FA-FA63-44FA-9BDD-B3CD3A8148BD}" type="pres">
      <dgm:prSet presAssocID="{37444540-48DF-45C7-8BB9-AA8C4F272DC3}" presName="root2" presStyleCnt="0"/>
      <dgm:spPr/>
    </dgm:pt>
    <dgm:pt modelId="{E0470232-4F12-4506-A4F7-F8C365EA2C38}" type="pres">
      <dgm:prSet presAssocID="{37444540-48DF-45C7-8BB9-AA8C4F272DC3}" presName="LevelTwoTextNode" presStyleLbl="node2" presStyleIdx="5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417F5E-B290-497C-8774-5E8918CBD701}" type="pres">
      <dgm:prSet presAssocID="{37444540-48DF-45C7-8BB9-AA8C4F272DC3}" presName="level3hierChild" presStyleCnt="0"/>
      <dgm:spPr/>
    </dgm:pt>
    <dgm:pt modelId="{1D78F006-6C50-48F8-907E-7813DF8BE788}" type="pres">
      <dgm:prSet presAssocID="{1EBECD17-099A-4C11-B29F-9265AEC38DDD}" presName="conn2-1" presStyleLbl="parChTrans1D2" presStyleIdx="6" presStyleCnt="9"/>
      <dgm:spPr/>
    </dgm:pt>
    <dgm:pt modelId="{CB03162E-F634-4371-9121-1CE29BC69486}" type="pres">
      <dgm:prSet presAssocID="{1EBECD17-099A-4C11-B29F-9265AEC38DDD}" presName="connTx" presStyleLbl="parChTrans1D2" presStyleIdx="6" presStyleCnt="9"/>
      <dgm:spPr/>
    </dgm:pt>
    <dgm:pt modelId="{6F095308-8181-451D-B96E-D5E9C837C3C3}" type="pres">
      <dgm:prSet presAssocID="{8046BC93-4A7F-4675-90D1-07D693BBBE55}" presName="root2" presStyleCnt="0"/>
      <dgm:spPr/>
    </dgm:pt>
    <dgm:pt modelId="{8493D0FD-FEA3-443C-9FC6-4C713BE9A1D0}" type="pres">
      <dgm:prSet presAssocID="{8046BC93-4A7F-4675-90D1-07D693BBBE55}" presName="LevelTwoTextNode" presStyleLbl="node2" presStyleIdx="6" presStyleCnt="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AF8632A-4993-4412-8357-757E8CC265A6}" type="pres">
      <dgm:prSet presAssocID="{8046BC93-4A7F-4675-90D1-07D693BBBE55}" presName="level3hierChild" presStyleCnt="0"/>
      <dgm:spPr/>
    </dgm:pt>
    <dgm:pt modelId="{F73FD0E6-2C53-4ADD-AE6A-FC2BEDA3D604}" type="pres">
      <dgm:prSet presAssocID="{30FFC93E-7E5F-44D6-A2F6-C4BE28DAE497}" presName="conn2-1" presStyleLbl="parChTrans1D2" presStyleIdx="7" presStyleCnt="9"/>
      <dgm:spPr/>
    </dgm:pt>
    <dgm:pt modelId="{6925BE5C-F08A-4415-9C05-03B01B910DF5}" type="pres">
      <dgm:prSet presAssocID="{30FFC93E-7E5F-44D6-A2F6-C4BE28DAE497}" presName="connTx" presStyleLbl="parChTrans1D2" presStyleIdx="7" presStyleCnt="9"/>
      <dgm:spPr/>
    </dgm:pt>
    <dgm:pt modelId="{28192ADC-30BC-4FB3-8149-CA7139EDADBD}" type="pres">
      <dgm:prSet presAssocID="{2198A850-A4F6-494B-AA74-E4A29680D55F}" presName="root2" presStyleCnt="0"/>
      <dgm:spPr/>
    </dgm:pt>
    <dgm:pt modelId="{E7344A52-61BE-44A0-A77F-43281EEF8081}" type="pres">
      <dgm:prSet presAssocID="{2198A850-A4F6-494B-AA74-E4A29680D55F}" presName="LevelTwoTextNode" presStyleLbl="node2" presStyleIdx="7" presStyleCnt="9" custLinFactNeighborX="1347" custLinFactNeighborY="9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844331-F0F2-4670-8E6A-B1165D22466E}" type="pres">
      <dgm:prSet presAssocID="{2198A850-A4F6-494B-AA74-E4A29680D55F}" presName="level3hierChild" presStyleCnt="0"/>
      <dgm:spPr/>
    </dgm:pt>
    <dgm:pt modelId="{C388E1BE-FC1F-48DC-BFBE-70C99F68D620}" type="pres">
      <dgm:prSet presAssocID="{07D629AB-3ABA-43F6-9AD8-BFE5E82709D0}" presName="conn2-1" presStyleLbl="parChTrans1D2" presStyleIdx="8" presStyleCnt="9"/>
      <dgm:spPr/>
    </dgm:pt>
    <dgm:pt modelId="{65C41901-DFBA-4E6F-AB21-B72AEE754B74}" type="pres">
      <dgm:prSet presAssocID="{07D629AB-3ABA-43F6-9AD8-BFE5E82709D0}" presName="connTx" presStyleLbl="parChTrans1D2" presStyleIdx="8" presStyleCnt="9"/>
      <dgm:spPr/>
    </dgm:pt>
    <dgm:pt modelId="{2F9DE935-2BD7-416C-B105-4110C779956D}" type="pres">
      <dgm:prSet presAssocID="{5710983E-E5BB-4866-82C0-7C79A78D3739}" presName="root2" presStyleCnt="0"/>
      <dgm:spPr/>
    </dgm:pt>
    <dgm:pt modelId="{70B6A38F-E11F-4DC9-9C33-9889739D1600}" type="pres">
      <dgm:prSet presAssocID="{5710983E-E5BB-4866-82C0-7C79A78D3739}" presName="LevelTwoTextNode" presStyleLbl="node2" presStyleIdx="8" presStyleCnt="9" custLinFactNeighborX="1053" custLinFactNeighborY="70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CF820B-AB25-4982-A4FB-B4095C26B1F2}" type="pres">
      <dgm:prSet presAssocID="{5710983E-E5BB-4866-82C0-7C79A78D3739}" presName="level3hierChild" presStyleCnt="0"/>
      <dgm:spPr/>
    </dgm:pt>
  </dgm:ptLst>
  <dgm:cxnLst>
    <dgm:cxn modelId="{E9C5F4DA-89EA-4793-9F36-508E74E6DFA1}" type="presOf" srcId="{F7BEA39F-E14B-4590-BFDE-B638781D6723}" destId="{2AC54475-9B9C-4D73-9386-3B511223F6E5}" srcOrd="0" destOrd="0" presId="urn:microsoft.com/office/officeart/2008/layout/HorizontalMultiLevelHierarchy"/>
    <dgm:cxn modelId="{83E43C40-050D-496D-8563-332ADFC5F718}" type="presOf" srcId="{1EBECD17-099A-4C11-B29F-9265AEC38DDD}" destId="{1D78F006-6C50-48F8-907E-7813DF8BE788}" srcOrd="0" destOrd="0" presId="urn:microsoft.com/office/officeart/2008/layout/HorizontalMultiLevelHierarchy"/>
    <dgm:cxn modelId="{B8658661-E7F7-4974-A9AB-DEAF547160F3}" type="presOf" srcId="{579530D3-DE4F-4CAB-AA2B-1AD620F636A5}" destId="{E4F2E21E-84E1-4733-B3E9-93F3C7A8521D}" srcOrd="0" destOrd="0" presId="urn:microsoft.com/office/officeart/2008/layout/HorizontalMultiLevelHierarchy"/>
    <dgm:cxn modelId="{E6994D50-C2A0-4164-B9B1-9F2759A3A0D1}" srcId="{579530D3-DE4F-4CAB-AA2B-1AD620F636A5}" destId="{D5D77DAD-C481-4814-986F-F1D51C0A4606}" srcOrd="1" destOrd="0" parTransId="{03F5E407-D7AD-4A42-9400-1FEA5488A38E}" sibTransId="{08992415-43F1-430C-875F-812DDF249C59}"/>
    <dgm:cxn modelId="{D5A275B7-6485-4997-B388-CDF0D3D41CE8}" type="presOf" srcId="{F61C4933-D402-4221-8AE0-BD91E8F00C7C}" destId="{55C6A25C-E6D5-43DC-A5E6-BD7E422401E8}" srcOrd="0" destOrd="0" presId="urn:microsoft.com/office/officeart/2008/layout/HorizontalMultiLevelHierarchy"/>
    <dgm:cxn modelId="{ED1E87A7-FF7F-459A-A548-12A8FEE6F555}" type="presOf" srcId="{37444540-48DF-45C7-8BB9-AA8C4F272DC3}" destId="{E0470232-4F12-4506-A4F7-F8C365EA2C38}" srcOrd="0" destOrd="0" presId="urn:microsoft.com/office/officeart/2008/layout/HorizontalMultiLevelHierarchy"/>
    <dgm:cxn modelId="{AC7DC4CE-D82D-452B-8AFE-E9BD31832C23}" type="presOf" srcId="{F61C4933-D402-4221-8AE0-BD91E8F00C7C}" destId="{BCE1914B-59D2-4B5A-B0FF-DEBFA03AE169}" srcOrd="1" destOrd="0" presId="urn:microsoft.com/office/officeart/2008/layout/HorizontalMultiLevelHierarchy"/>
    <dgm:cxn modelId="{C78610E0-CD3C-49C8-BEB9-112E513D91F5}" type="presOf" srcId="{DBDBC8DE-4E9F-4D99-A911-3F4299A4C2C5}" destId="{22C0731E-75AC-4975-8C5D-6A5E06864F7A}" srcOrd="1" destOrd="0" presId="urn:microsoft.com/office/officeart/2008/layout/HorizontalMultiLevelHierarchy"/>
    <dgm:cxn modelId="{AC3DCE51-3EA2-4ED0-8201-456CDB5D75AC}" type="presOf" srcId="{3FB0D524-9654-489E-9993-09A2E3C81FDA}" destId="{06AAE703-951B-4E73-AF0A-A9934C80D950}" srcOrd="1" destOrd="0" presId="urn:microsoft.com/office/officeart/2008/layout/HorizontalMultiLevelHierarchy"/>
    <dgm:cxn modelId="{11903FDE-6A30-4A0A-AECA-6C910C0B14A1}" type="presOf" srcId="{5710983E-E5BB-4866-82C0-7C79A78D3739}" destId="{70B6A38F-E11F-4DC9-9C33-9889739D1600}" srcOrd="0" destOrd="0" presId="urn:microsoft.com/office/officeart/2008/layout/HorizontalMultiLevelHierarchy"/>
    <dgm:cxn modelId="{ED637EA3-FD2B-41DF-9BB1-83EC0B916D4B}" srcId="{579530D3-DE4F-4CAB-AA2B-1AD620F636A5}" destId="{37444540-48DF-45C7-8BB9-AA8C4F272DC3}" srcOrd="5" destOrd="0" parTransId="{31CF8961-BDF1-447C-BA13-AD8E0867E28B}" sibTransId="{0A027A17-A4CE-454E-BB65-C3417BC71AF1}"/>
    <dgm:cxn modelId="{80AB2D72-6B55-4AE8-AC24-E88F4328CC01}" type="presOf" srcId="{277CB82E-3087-4EF4-9B96-E1F3AD202F68}" destId="{D7A4C315-1FB7-479C-A495-4C65A12B87A6}" srcOrd="0" destOrd="0" presId="urn:microsoft.com/office/officeart/2008/layout/HorizontalMultiLevelHierarchy"/>
    <dgm:cxn modelId="{CE6B0A5F-41A9-4D69-8466-70A5D5014A5E}" type="presOf" srcId="{6C6B4FC5-F36A-4F8D-AE44-C45C03C14D2A}" destId="{A4F44B6F-26AE-4A61-B4B7-C6F174C76199}" srcOrd="0" destOrd="0" presId="urn:microsoft.com/office/officeart/2008/layout/HorizontalMultiLevelHierarchy"/>
    <dgm:cxn modelId="{ADC7262B-1DA8-4F2B-948C-E0412C740EB4}" type="presOf" srcId="{DBDBC8DE-4E9F-4D99-A911-3F4299A4C2C5}" destId="{B41F1CD3-D96A-4785-A0F6-10754EE2AC16}" srcOrd="0" destOrd="0" presId="urn:microsoft.com/office/officeart/2008/layout/HorizontalMultiLevelHierarchy"/>
    <dgm:cxn modelId="{31F46C09-3122-4489-A264-8A83A82BE47A}" srcId="{579530D3-DE4F-4CAB-AA2B-1AD620F636A5}" destId="{5710983E-E5BB-4866-82C0-7C79A78D3739}" srcOrd="8" destOrd="0" parTransId="{07D629AB-3ABA-43F6-9AD8-BFE5E82709D0}" sibTransId="{B8E772BA-2A59-4524-9C4B-CAE046FB4E33}"/>
    <dgm:cxn modelId="{A6D3A1D5-1722-45FB-B551-5F52350A1077}" type="presOf" srcId="{6C6B4FC5-F36A-4F8D-AE44-C45C03C14D2A}" destId="{D8BF91BC-45D3-4031-8F46-822DB8D9CBCE}" srcOrd="1" destOrd="0" presId="urn:microsoft.com/office/officeart/2008/layout/HorizontalMultiLevelHierarchy"/>
    <dgm:cxn modelId="{B1CD7136-804B-40FF-A698-186054677D94}" srcId="{579530D3-DE4F-4CAB-AA2B-1AD620F636A5}" destId="{E9BEA2D0-3634-45F4-9AFF-9C72D0FEDFE3}" srcOrd="0" destOrd="0" parTransId="{3FB0D524-9654-489E-9993-09A2E3C81FDA}" sibTransId="{490A78B1-ACE5-41BC-9B1D-346F678FE397}"/>
    <dgm:cxn modelId="{C1CDA86D-47EC-463B-8275-2A6A379B01E7}" type="presOf" srcId="{03F5E407-D7AD-4A42-9400-1FEA5488A38E}" destId="{A5C66D44-F5C6-47FD-B604-40DB31CF7A59}" srcOrd="0" destOrd="0" presId="urn:microsoft.com/office/officeart/2008/layout/HorizontalMultiLevelHierarchy"/>
    <dgm:cxn modelId="{8DE17855-A6CC-4EDE-A919-6F168D24A671}" srcId="{579530D3-DE4F-4CAB-AA2B-1AD620F636A5}" destId="{8046BC93-4A7F-4675-90D1-07D693BBBE55}" srcOrd="6" destOrd="0" parTransId="{1EBECD17-099A-4C11-B29F-9265AEC38DDD}" sibTransId="{4C175BF2-57D4-4F91-B78D-8157D085F8D5}"/>
    <dgm:cxn modelId="{C78404F7-1146-4E81-BC06-370B2DB2ED59}" type="presOf" srcId="{32E16CEE-2146-4EB1-87B0-163B58C079B1}" destId="{4D6A41EE-D50E-452F-9DC2-3DC44C923106}" srcOrd="0" destOrd="0" presId="urn:microsoft.com/office/officeart/2008/layout/HorizontalMultiLevelHierarchy"/>
    <dgm:cxn modelId="{A8FB54EE-E9BD-4996-8113-BD93C4A160A3}" type="presOf" srcId="{30FFC93E-7E5F-44D6-A2F6-C4BE28DAE497}" destId="{F73FD0E6-2C53-4ADD-AE6A-FC2BEDA3D604}" srcOrd="0" destOrd="0" presId="urn:microsoft.com/office/officeart/2008/layout/HorizontalMultiLevelHierarchy"/>
    <dgm:cxn modelId="{9175E8EF-83C7-4804-8B47-47C10B9A8976}" type="presOf" srcId="{E9BEA2D0-3634-45F4-9AFF-9C72D0FEDFE3}" destId="{B928F01E-0437-4C38-B130-5C36C4E0C5C6}" srcOrd="0" destOrd="0" presId="urn:microsoft.com/office/officeart/2008/layout/HorizontalMultiLevelHierarchy"/>
    <dgm:cxn modelId="{4F70B5EB-FF53-42B0-B697-DA1B16D0695B}" type="presOf" srcId="{03F5E407-D7AD-4A42-9400-1FEA5488A38E}" destId="{0AEC4737-B775-4D2D-9A92-30FFD50FFF45}" srcOrd="1" destOrd="0" presId="urn:microsoft.com/office/officeart/2008/layout/HorizontalMultiLevelHierarchy"/>
    <dgm:cxn modelId="{803CE439-E472-4301-B90F-EDDE64D73DA5}" type="presOf" srcId="{D5D77DAD-C481-4814-986F-F1D51C0A4606}" destId="{AAA86A97-E792-4574-8B55-7B3A186121E0}" srcOrd="0" destOrd="0" presId="urn:microsoft.com/office/officeart/2008/layout/HorizontalMultiLevelHierarchy"/>
    <dgm:cxn modelId="{398D5CB5-DC68-435D-BE88-B0A417A94A5F}" srcId="{E9BEA2D0-3634-45F4-9AFF-9C72D0FEDFE3}" destId="{F3EDC6B5-92DD-4C8D-93D5-0D5FC0AD501B}" srcOrd="0" destOrd="0" parTransId="{DBDBC8DE-4E9F-4D99-A911-3F4299A4C2C5}" sibTransId="{C1BCB3C3-5482-437E-8296-60C88E59C9FC}"/>
    <dgm:cxn modelId="{AA47C066-A48F-4F74-90C5-B3D47F012F51}" type="presOf" srcId="{07D629AB-3ABA-43F6-9AD8-BFE5E82709D0}" destId="{C388E1BE-FC1F-48DC-BFBE-70C99F68D620}" srcOrd="0" destOrd="0" presId="urn:microsoft.com/office/officeart/2008/layout/HorizontalMultiLevelHierarchy"/>
    <dgm:cxn modelId="{B2E4C73C-1D17-46C7-A4EE-C8686EACE5D2}" type="presOf" srcId="{277CB82E-3087-4EF4-9B96-E1F3AD202F68}" destId="{4956BE5D-3120-4798-854E-C33200762B0E}" srcOrd="1" destOrd="0" presId="urn:microsoft.com/office/officeart/2008/layout/HorizontalMultiLevelHierarchy"/>
    <dgm:cxn modelId="{1E479B57-BABB-4D83-915A-BC688A930BA4}" type="presOf" srcId="{8DE17CC2-2AE2-48E0-871F-733558A0D9E7}" destId="{E629383D-0097-484A-BD84-025A62176F54}" srcOrd="1" destOrd="0" presId="urn:microsoft.com/office/officeart/2008/layout/HorizontalMultiLevelHierarchy"/>
    <dgm:cxn modelId="{4CF6F1D8-72B7-4A56-8C70-F1A0F4E5EFCD}" srcId="{579530D3-DE4F-4CAB-AA2B-1AD620F636A5}" destId="{CD1F8120-6E17-4DFB-938F-304D9EB3E37C}" srcOrd="3" destOrd="0" parTransId="{8DE17CC2-2AE2-48E0-871F-733558A0D9E7}" sibTransId="{D352A5F3-E080-453D-9317-4C65328E921E}"/>
    <dgm:cxn modelId="{51E64D3A-8E1B-457D-88A5-675C34B6BCCA}" type="presOf" srcId="{8DE17CC2-2AE2-48E0-871F-733558A0D9E7}" destId="{AC889531-B0FA-49AB-94D9-BFD86A8C5D0D}" srcOrd="0" destOrd="0" presId="urn:microsoft.com/office/officeart/2008/layout/HorizontalMultiLevelHierarchy"/>
    <dgm:cxn modelId="{60256822-EA34-4F42-A4D8-80736073A3C9}" type="presOf" srcId="{30FFC93E-7E5F-44D6-A2F6-C4BE28DAE497}" destId="{6925BE5C-F08A-4415-9C05-03B01B910DF5}" srcOrd="1" destOrd="0" presId="urn:microsoft.com/office/officeart/2008/layout/HorizontalMultiLevelHierarchy"/>
    <dgm:cxn modelId="{0E1D4189-351A-4FF7-81B1-9F6D7CC48A2B}" type="presOf" srcId="{0FBBBCB0-20A6-476E-9990-F95D2D6F4414}" destId="{42D83858-F8FB-4FD1-A130-2311F97540C8}" srcOrd="1" destOrd="0" presId="urn:microsoft.com/office/officeart/2008/layout/HorizontalMultiLevelHierarchy"/>
    <dgm:cxn modelId="{61085CC0-AA9A-4648-84F2-33D275CB0C3F}" srcId="{579530D3-DE4F-4CAB-AA2B-1AD620F636A5}" destId="{EE8E1F98-3DF1-47A6-BE7F-15E56E0852CD}" srcOrd="4" destOrd="0" parTransId="{277CB82E-3087-4EF4-9B96-E1F3AD202F68}" sibTransId="{3DC53ADF-45BC-4966-AB38-254ED4E2FE9F}"/>
    <dgm:cxn modelId="{22B73479-8672-4D2F-9CF7-63ECAFBFA346}" type="presOf" srcId="{31CF8961-BDF1-447C-BA13-AD8E0867E28B}" destId="{EF58A4AF-C61E-4BB6-8A53-88416ECC4E31}" srcOrd="0" destOrd="0" presId="urn:microsoft.com/office/officeart/2008/layout/HorizontalMultiLevelHierarchy"/>
    <dgm:cxn modelId="{2F431C3E-2F58-4EE8-8801-024E3C771BF2}" type="presOf" srcId="{F3EDC6B5-92DD-4C8D-93D5-0D5FC0AD501B}" destId="{8A69A493-0F50-4B9C-A169-C6A462D62E63}" srcOrd="0" destOrd="0" presId="urn:microsoft.com/office/officeart/2008/layout/HorizontalMultiLevelHierarchy"/>
    <dgm:cxn modelId="{DA1594B3-2502-46BB-9E7D-3C93D8CDC375}" srcId="{D5D77DAD-C481-4814-986F-F1D51C0A4606}" destId="{48116281-91D5-4345-83A6-A9FE92136850}" srcOrd="0" destOrd="0" parTransId="{F3B95AA3-11BC-49BA-916B-9E301B1042C8}" sibTransId="{56D47B94-1AF2-4C08-8323-537553E9A58A}"/>
    <dgm:cxn modelId="{BDE3CC9E-5B5B-4D2C-B45B-8F081EE1CAAB}" type="presOf" srcId="{0FBBBCB0-20A6-476E-9990-F95D2D6F4414}" destId="{9EAB92C9-95A9-4F35-A701-80223558BD90}" srcOrd="0" destOrd="0" presId="urn:microsoft.com/office/officeart/2008/layout/HorizontalMultiLevelHierarchy"/>
    <dgm:cxn modelId="{DBFE8DB8-7332-452C-A7FD-BA84FCA60532}" type="presOf" srcId="{49057746-38D0-4368-AE6A-5A0A6B8E8375}" destId="{3CC3773B-223E-4496-9F2F-DC5DE73F7F00}" srcOrd="0" destOrd="0" presId="urn:microsoft.com/office/officeart/2008/layout/HorizontalMultiLevelHierarchy"/>
    <dgm:cxn modelId="{57E32D71-059C-4E32-BB10-1A25C697E29D}" type="presOf" srcId="{2198A850-A4F6-494B-AA74-E4A29680D55F}" destId="{E7344A52-61BE-44A0-A77F-43281EEF8081}" srcOrd="0" destOrd="0" presId="urn:microsoft.com/office/officeart/2008/layout/HorizontalMultiLevelHierarchy"/>
    <dgm:cxn modelId="{C968399F-E5DF-47B9-A7F3-6D1157DC285C}" type="presOf" srcId="{1EBECD17-099A-4C11-B29F-9265AEC38DDD}" destId="{CB03162E-F634-4371-9121-1CE29BC69486}" srcOrd="1" destOrd="0" presId="urn:microsoft.com/office/officeart/2008/layout/HorizontalMultiLevelHierarchy"/>
    <dgm:cxn modelId="{41BDFBAA-AAB0-4188-97DB-E98561532B22}" type="presOf" srcId="{EE8E1F98-3DF1-47A6-BE7F-15E56E0852CD}" destId="{E6EBA15A-E11E-453A-A68B-D1E82642B6E2}" srcOrd="0" destOrd="0" presId="urn:microsoft.com/office/officeart/2008/layout/HorizontalMultiLevelHierarchy"/>
    <dgm:cxn modelId="{6D632A82-A5E6-435E-AFAB-B3D7D8AD291E}" type="presOf" srcId="{CD1F8120-6E17-4DFB-938F-304D9EB3E37C}" destId="{449CB255-BD12-499A-BB8B-6356F5A30D53}" srcOrd="0" destOrd="0" presId="urn:microsoft.com/office/officeart/2008/layout/HorizontalMultiLevelHierarchy"/>
    <dgm:cxn modelId="{81752D95-CD62-4CE4-8D4B-326D182E6202}" srcId="{E9BEA2D0-3634-45F4-9AFF-9C72D0FEDFE3}" destId="{8C38FB7B-BC3B-4590-87C9-C67D910E6F9F}" srcOrd="1" destOrd="0" parTransId="{F61C4933-D402-4221-8AE0-BD91E8F00C7C}" sibTransId="{722DB738-7279-4A8A-9F4B-D6DF0B7FBB2B}"/>
    <dgm:cxn modelId="{EDCEE85C-6D98-49A6-A5A7-65A460FCE3E9}" type="presOf" srcId="{F3B95AA3-11BC-49BA-916B-9E301B1042C8}" destId="{F5F4AE8F-BBC0-428A-9DD5-4300C184E25C}" srcOrd="1" destOrd="0" presId="urn:microsoft.com/office/officeart/2008/layout/HorizontalMultiLevelHierarchy"/>
    <dgm:cxn modelId="{B96928A4-17D4-471D-BD3C-872974F6F1BF}" type="presOf" srcId="{48116281-91D5-4345-83A6-A9FE92136850}" destId="{254CA935-E0EA-471F-84DF-A32EEEACEC22}" srcOrd="0" destOrd="0" presId="urn:microsoft.com/office/officeart/2008/layout/HorizontalMultiLevelHierarchy"/>
    <dgm:cxn modelId="{499135C0-1FB8-41FE-A664-37F5FFF347F2}" srcId="{D5D77DAD-C481-4814-986F-F1D51C0A4606}" destId="{49057746-38D0-4368-AE6A-5A0A6B8E8375}" srcOrd="1" destOrd="0" parTransId="{0FBBBCB0-20A6-476E-9990-F95D2D6F4414}" sibTransId="{903E9955-38FD-4DBA-9A14-92B778077F98}"/>
    <dgm:cxn modelId="{F68C16B6-8D5F-412C-8B06-0F785A77E8B8}" type="presOf" srcId="{31CF8961-BDF1-447C-BA13-AD8E0867E28B}" destId="{27218EE0-833A-405A-BF98-F307076A5F0C}" srcOrd="1" destOrd="0" presId="urn:microsoft.com/office/officeart/2008/layout/HorizontalMultiLevelHierarchy"/>
    <dgm:cxn modelId="{3F4D55BD-3FE7-469D-B04D-E97F32B275A7}" type="presOf" srcId="{8C38FB7B-BC3B-4590-87C9-C67D910E6F9F}" destId="{AF604676-900C-4125-BFBC-5703DC3BD128}" srcOrd="0" destOrd="0" presId="urn:microsoft.com/office/officeart/2008/layout/HorizontalMultiLevelHierarchy"/>
    <dgm:cxn modelId="{DC1158E1-331B-425C-8634-FBCAE54B48DC}" srcId="{579530D3-DE4F-4CAB-AA2B-1AD620F636A5}" destId="{F7BEA39F-E14B-4590-BFDE-B638781D6723}" srcOrd="2" destOrd="0" parTransId="{6C6B4FC5-F36A-4F8D-AE44-C45C03C14D2A}" sibTransId="{AE9E370F-97BC-4BEC-9805-6C9F65771492}"/>
    <dgm:cxn modelId="{17A0F462-FE77-4139-A299-887520C9F3E3}" type="presOf" srcId="{07D629AB-3ABA-43F6-9AD8-BFE5E82709D0}" destId="{65C41901-DFBA-4E6F-AB21-B72AEE754B74}" srcOrd="1" destOrd="0" presId="urn:microsoft.com/office/officeart/2008/layout/HorizontalMultiLevelHierarchy"/>
    <dgm:cxn modelId="{BF1E38D7-C4ED-4BD6-8B59-9C2E2F926212}" srcId="{32E16CEE-2146-4EB1-87B0-163B58C079B1}" destId="{579530D3-DE4F-4CAB-AA2B-1AD620F636A5}" srcOrd="0" destOrd="0" parTransId="{D0292FDE-CA79-4A13-A86B-277CFF07E801}" sibTransId="{629D7B16-161D-4CE7-8BBE-C8023568EA6B}"/>
    <dgm:cxn modelId="{C52E90A3-05E7-480A-88C0-9B7667897AC2}" srcId="{579530D3-DE4F-4CAB-AA2B-1AD620F636A5}" destId="{2198A850-A4F6-494B-AA74-E4A29680D55F}" srcOrd="7" destOrd="0" parTransId="{30FFC93E-7E5F-44D6-A2F6-C4BE28DAE497}" sibTransId="{88599665-CA6C-435F-A38F-3FF20C96A822}"/>
    <dgm:cxn modelId="{1419FA71-4DB3-450D-8749-1A7EE0A15B47}" type="presOf" srcId="{3FB0D524-9654-489E-9993-09A2E3C81FDA}" destId="{EB920B5F-3F89-4ACF-9F9D-489FDF81C293}" srcOrd="0" destOrd="0" presId="urn:microsoft.com/office/officeart/2008/layout/HorizontalMultiLevelHierarchy"/>
    <dgm:cxn modelId="{D6DEC089-CCDE-4424-9F64-5D9693EF3B7B}" type="presOf" srcId="{8046BC93-4A7F-4675-90D1-07D693BBBE55}" destId="{8493D0FD-FEA3-443C-9FC6-4C713BE9A1D0}" srcOrd="0" destOrd="0" presId="urn:microsoft.com/office/officeart/2008/layout/HorizontalMultiLevelHierarchy"/>
    <dgm:cxn modelId="{BC0C2F82-7BE6-47A2-8D5D-927408E8DFF5}" type="presOf" srcId="{F3B95AA3-11BC-49BA-916B-9E301B1042C8}" destId="{59173D07-90D4-42D1-8413-1B6FC271D275}" srcOrd="0" destOrd="0" presId="urn:microsoft.com/office/officeart/2008/layout/HorizontalMultiLevelHierarchy"/>
    <dgm:cxn modelId="{F7657A67-B127-48C5-80B1-1C1877B08CF2}" type="presParOf" srcId="{4D6A41EE-D50E-452F-9DC2-3DC44C923106}" destId="{0014FCC6-AF8D-4C11-BA1B-8C6CAF1D65A4}" srcOrd="0" destOrd="0" presId="urn:microsoft.com/office/officeart/2008/layout/HorizontalMultiLevelHierarchy"/>
    <dgm:cxn modelId="{ED9772B2-8584-4B91-87F6-74D32AB22641}" type="presParOf" srcId="{0014FCC6-AF8D-4C11-BA1B-8C6CAF1D65A4}" destId="{E4F2E21E-84E1-4733-B3E9-93F3C7A8521D}" srcOrd="0" destOrd="0" presId="urn:microsoft.com/office/officeart/2008/layout/HorizontalMultiLevelHierarchy"/>
    <dgm:cxn modelId="{966B3D28-1B4B-47DB-9CC2-1B986B5420FA}" type="presParOf" srcId="{0014FCC6-AF8D-4C11-BA1B-8C6CAF1D65A4}" destId="{9E36F0F6-C402-4A76-A4B5-638E16C7F666}" srcOrd="1" destOrd="0" presId="urn:microsoft.com/office/officeart/2008/layout/HorizontalMultiLevelHierarchy"/>
    <dgm:cxn modelId="{B7D34375-BFE7-4B45-842A-16531DB05590}" type="presParOf" srcId="{9E36F0F6-C402-4A76-A4B5-638E16C7F666}" destId="{EB920B5F-3F89-4ACF-9F9D-489FDF81C293}" srcOrd="0" destOrd="0" presId="urn:microsoft.com/office/officeart/2008/layout/HorizontalMultiLevelHierarchy"/>
    <dgm:cxn modelId="{6D06EAAF-B831-45F0-9DFE-968C0695C9F2}" type="presParOf" srcId="{EB920B5F-3F89-4ACF-9F9D-489FDF81C293}" destId="{06AAE703-951B-4E73-AF0A-A9934C80D950}" srcOrd="0" destOrd="0" presId="urn:microsoft.com/office/officeart/2008/layout/HorizontalMultiLevelHierarchy"/>
    <dgm:cxn modelId="{B28BE4B8-53B4-40FC-ADC3-3DA0F7B354B0}" type="presParOf" srcId="{9E36F0F6-C402-4A76-A4B5-638E16C7F666}" destId="{16E423CE-9267-4967-8CBE-59652B7C48EE}" srcOrd="1" destOrd="0" presId="urn:microsoft.com/office/officeart/2008/layout/HorizontalMultiLevelHierarchy"/>
    <dgm:cxn modelId="{0D7C44C2-E734-4359-84B8-F098183B5525}" type="presParOf" srcId="{16E423CE-9267-4967-8CBE-59652B7C48EE}" destId="{B928F01E-0437-4C38-B130-5C36C4E0C5C6}" srcOrd="0" destOrd="0" presId="urn:microsoft.com/office/officeart/2008/layout/HorizontalMultiLevelHierarchy"/>
    <dgm:cxn modelId="{DC114785-506F-41BD-9B3D-65FD2E218F67}" type="presParOf" srcId="{16E423CE-9267-4967-8CBE-59652B7C48EE}" destId="{A5CA1C7E-C1E2-4929-A924-E8FE03A7FFB4}" srcOrd="1" destOrd="0" presId="urn:microsoft.com/office/officeart/2008/layout/HorizontalMultiLevelHierarchy"/>
    <dgm:cxn modelId="{E445BF4F-D07F-47DC-9F6A-D34C9B612508}" type="presParOf" srcId="{A5CA1C7E-C1E2-4929-A924-E8FE03A7FFB4}" destId="{B41F1CD3-D96A-4785-A0F6-10754EE2AC16}" srcOrd="0" destOrd="0" presId="urn:microsoft.com/office/officeart/2008/layout/HorizontalMultiLevelHierarchy"/>
    <dgm:cxn modelId="{FA24E987-4BD9-4948-B5E6-48FE1CC77D10}" type="presParOf" srcId="{B41F1CD3-D96A-4785-A0F6-10754EE2AC16}" destId="{22C0731E-75AC-4975-8C5D-6A5E06864F7A}" srcOrd="0" destOrd="0" presId="urn:microsoft.com/office/officeart/2008/layout/HorizontalMultiLevelHierarchy"/>
    <dgm:cxn modelId="{D30145AA-CA17-4E26-8176-62006EC3C907}" type="presParOf" srcId="{A5CA1C7E-C1E2-4929-A924-E8FE03A7FFB4}" destId="{A9CDEEEF-7FEB-46EC-BB38-B6A26C5CA02D}" srcOrd="1" destOrd="0" presId="urn:microsoft.com/office/officeart/2008/layout/HorizontalMultiLevelHierarchy"/>
    <dgm:cxn modelId="{5BAAC146-9C98-46DF-ADEF-A278BE5ADA6A}" type="presParOf" srcId="{A9CDEEEF-7FEB-46EC-BB38-B6A26C5CA02D}" destId="{8A69A493-0F50-4B9C-A169-C6A462D62E63}" srcOrd="0" destOrd="0" presId="urn:microsoft.com/office/officeart/2008/layout/HorizontalMultiLevelHierarchy"/>
    <dgm:cxn modelId="{E46A71F0-BB0D-46C9-8C9D-A3C102813841}" type="presParOf" srcId="{A9CDEEEF-7FEB-46EC-BB38-B6A26C5CA02D}" destId="{66CFE5E4-3ED7-4A56-9ED1-E2918B500036}" srcOrd="1" destOrd="0" presId="urn:microsoft.com/office/officeart/2008/layout/HorizontalMultiLevelHierarchy"/>
    <dgm:cxn modelId="{B427ED22-8024-4A8D-A2D5-F2824A63ECDD}" type="presParOf" srcId="{A5CA1C7E-C1E2-4929-A924-E8FE03A7FFB4}" destId="{55C6A25C-E6D5-43DC-A5E6-BD7E422401E8}" srcOrd="2" destOrd="0" presId="urn:microsoft.com/office/officeart/2008/layout/HorizontalMultiLevelHierarchy"/>
    <dgm:cxn modelId="{5E0DAAB8-4832-4EC6-A1DE-97EE1F9F69F6}" type="presParOf" srcId="{55C6A25C-E6D5-43DC-A5E6-BD7E422401E8}" destId="{BCE1914B-59D2-4B5A-B0FF-DEBFA03AE169}" srcOrd="0" destOrd="0" presId="urn:microsoft.com/office/officeart/2008/layout/HorizontalMultiLevelHierarchy"/>
    <dgm:cxn modelId="{3F259644-AF18-46F8-BF27-CAD5ED231A96}" type="presParOf" srcId="{A5CA1C7E-C1E2-4929-A924-E8FE03A7FFB4}" destId="{9054C61D-F367-4A45-8A4C-488984352B4B}" srcOrd="3" destOrd="0" presId="urn:microsoft.com/office/officeart/2008/layout/HorizontalMultiLevelHierarchy"/>
    <dgm:cxn modelId="{87EADCDA-6403-4A17-9656-B993A918FEBC}" type="presParOf" srcId="{9054C61D-F367-4A45-8A4C-488984352B4B}" destId="{AF604676-900C-4125-BFBC-5703DC3BD128}" srcOrd="0" destOrd="0" presId="urn:microsoft.com/office/officeart/2008/layout/HorizontalMultiLevelHierarchy"/>
    <dgm:cxn modelId="{83689623-12EF-42A0-84C7-236FCB55692D}" type="presParOf" srcId="{9054C61D-F367-4A45-8A4C-488984352B4B}" destId="{EAEDB185-2F01-47D1-8932-477F2C1E9F45}" srcOrd="1" destOrd="0" presId="urn:microsoft.com/office/officeart/2008/layout/HorizontalMultiLevelHierarchy"/>
    <dgm:cxn modelId="{5293D6EA-E364-4E33-B673-051FB47E3A90}" type="presParOf" srcId="{9E36F0F6-C402-4A76-A4B5-638E16C7F666}" destId="{A5C66D44-F5C6-47FD-B604-40DB31CF7A59}" srcOrd="2" destOrd="0" presId="urn:microsoft.com/office/officeart/2008/layout/HorizontalMultiLevelHierarchy"/>
    <dgm:cxn modelId="{2CA08372-5BAE-476D-97A8-C42A67A74600}" type="presParOf" srcId="{A5C66D44-F5C6-47FD-B604-40DB31CF7A59}" destId="{0AEC4737-B775-4D2D-9A92-30FFD50FFF45}" srcOrd="0" destOrd="0" presId="urn:microsoft.com/office/officeart/2008/layout/HorizontalMultiLevelHierarchy"/>
    <dgm:cxn modelId="{0DF35E6B-5955-4723-A6A5-93E846C83B2B}" type="presParOf" srcId="{9E36F0F6-C402-4A76-A4B5-638E16C7F666}" destId="{18BA1EB5-8483-4EF2-9039-B13C7FFF18E5}" srcOrd="3" destOrd="0" presId="urn:microsoft.com/office/officeart/2008/layout/HorizontalMultiLevelHierarchy"/>
    <dgm:cxn modelId="{32CF388F-6FD6-4C9C-9071-46F0E313CD9A}" type="presParOf" srcId="{18BA1EB5-8483-4EF2-9039-B13C7FFF18E5}" destId="{AAA86A97-E792-4574-8B55-7B3A186121E0}" srcOrd="0" destOrd="0" presId="urn:microsoft.com/office/officeart/2008/layout/HorizontalMultiLevelHierarchy"/>
    <dgm:cxn modelId="{D117A36F-C76D-47DD-8C57-8C9C11C57117}" type="presParOf" srcId="{18BA1EB5-8483-4EF2-9039-B13C7FFF18E5}" destId="{58AF47EE-7FF8-4976-92C0-1FA3C6C101D7}" srcOrd="1" destOrd="0" presId="urn:microsoft.com/office/officeart/2008/layout/HorizontalMultiLevelHierarchy"/>
    <dgm:cxn modelId="{309CB4A0-3618-4CB4-B1C7-27AF03BBF03A}" type="presParOf" srcId="{58AF47EE-7FF8-4976-92C0-1FA3C6C101D7}" destId="{59173D07-90D4-42D1-8413-1B6FC271D275}" srcOrd="0" destOrd="0" presId="urn:microsoft.com/office/officeart/2008/layout/HorizontalMultiLevelHierarchy"/>
    <dgm:cxn modelId="{45175C0D-9051-4F00-8425-AB2838483872}" type="presParOf" srcId="{59173D07-90D4-42D1-8413-1B6FC271D275}" destId="{F5F4AE8F-BBC0-428A-9DD5-4300C184E25C}" srcOrd="0" destOrd="0" presId="urn:microsoft.com/office/officeart/2008/layout/HorizontalMultiLevelHierarchy"/>
    <dgm:cxn modelId="{B34A2BD6-9A1A-4C20-A76F-EA688F3CDA96}" type="presParOf" srcId="{58AF47EE-7FF8-4976-92C0-1FA3C6C101D7}" destId="{3BADB2B8-A387-49B3-86D7-B135A19F3607}" srcOrd="1" destOrd="0" presId="urn:microsoft.com/office/officeart/2008/layout/HorizontalMultiLevelHierarchy"/>
    <dgm:cxn modelId="{E497747B-3137-46AE-8251-ABEB21B2F8F4}" type="presParOf" srcId="{3BADB2B8-A387-49B3-86D7-B135A19F3607}" destId="{254CA935-E0EA-471F-84DF-A32EEEACEC22}" srcOrd="0" destOrd="0" presId="urn:microsoft.com/office/officeart/2008/layout/HorizontalMultiLevelHierarchy"/>
    <dgm:cxn modelId="{69A1FE38-AA90-4347-8CE6-E7EBCA8C9A67}" type="presParOf" srcId="{3BADB2B8-A387-49B3-86D7-B135A19F3607}" destId="{61475278-02BA-4DF7-B70E-CEDED764C95D}" srcOrd="1" destOrd="0" presId="urn:microsoft.com/office/officeart/2008/layout/HorizontalMultiLevelHierarchy"/>
    <dgm:cxn modelId="{A3EC7B17-36FA-45D6-BDCD-015916A765BC}" type="presParOf" srcId="{58AF47EE-7FF8-4976-92C0-1FA3C6C101D7}" destId="{9EAB92C9-95A9-4F35-A701-80223558BD90}" srcOrd="2" destOrd="0" presId="urn:microsoft.com/office/officeart/2008/layout/HorizontalMultiLevelHierarchy"/>
    <dgm:cxn modelId="{0ACFEC01-DD0B-4020-BEEA-326ABE8BEA67}" type="presParOf" srcId="{9EAB92C9-95A9-4F35-A701-80223558BD90}" destId="{42D83858-F8FB-4FD1-A130-2311F97540C8}" srcOrd="0" destOrd="0" presId="urn:microsoft.com/office/officeart/2008/layout/HorizontalMultiLevelHierarchy"/>
    <dgm:cxn modelId="{5C134298-7BDB-483B-82EA-52702100D848}" type="presParOf" srcId="{58AF47EE-7FF8-4976-92C0-1FA3C6C101D7}" destId="{9C373AA7-A3EE-4F42-8C65-76D453A43C09}" srcOrd="3" destOrd="0" presId="urn:microsoft.com/office/officeart/2008/layout/HorizontalMultiLevelHierarchy"/>
    <dgm:cxn modelId="{3348B2F2-B7BB-4D95-BBF3-631E0DA7FE1C}" type="presParOf" srcId="{9C373AA7-A3EE-4F42-8C65-76D453A43C09}" destId="{3CC3773B-223E-4496-9F2F-DC5DE73F7F00}" srcOrd="0" destOrd="0" presId="urn:microsoft.com/office/officeart/2008/layout/HorizontalMultiLevelHierarchy"/>
    <dgm:cxn modelId="{6CC57AAE-68E7-4A15-8736-BE6CF310DCA9}" type="presParOf" srcId="{9C373AA7-A3EE-4F42-8C65-76D453A43C09}" destId="{070F54F9-C0B0-4B21-9A2C-E05BC6E8F291}" srcOrd="1" destOrd="0" presId="urn:microsoft.com/office/officeart/2008/layout/HorizontalMultiLevelHierarchy"/>
    <dgm:cxn modelId="{C92A4AFE-070F-4C98-A6BE-B0CB88A81AF1}" type="presParOf" srcId="{9E36F0F6-C402-4A76-A4B5-638E16C7F666}" destId="{A4F44B6F-26AE-4A61-B4B7-C6F174C76199}" srcOrd="4" destOrd="0" presId="urn:microsoft.com/office/officeart/2008/layout/HorizontalMultiLevelHierarchy"/>
    <dgm:cxn modelId="{B792AE24-F0E2-401A-BE03-DB23E27A1039}" type="presParOf" srcId="{A4F44B6F-26AE-4A61-B4B7-C6F174C76199}" destId="{D8BF91BC-45D3-4031-8F46-822DB8D9CBCE}" srcOrd="0" destOrd="0" presId="urn:microsoft.com/office/officeart/2008/layout/HorizontalMultiLevelHierarchy"/>
    <dgm:cxn modelId="{5C294742-5ACE-4270-968F-610F58FB8F91}" type="presParOf" srcId="{9E36F0F6-C402-4A76-A4B5-638E16C7F666}" destId="{F3138B46-3604-4558-B91F-6326E96DD202}" srcOrd="5" destOrd="0" presId="urn:microsoft.com/office/officeart/2008/layout/HorizontalMultiLevelHierarchy"/>
    <dgm:cxn modelId="{C543410F-88EE-4035-8779-7C379C8CCE0D}" type="presParOf" srcId="{F3138B46-3604-4558-B91F-6326E96DD202}" destId="{2AC54475-9B9C-4D73-9386-3B511223F6E5}" srcOrd="0" destOrd="0" presId="urn:microsoft.com/office/officeart/2008/layout/HorizontalMultiLevelHierarchy"/>
    <dgm:cxn modelId="{F4D2AF1B-3A71-4576-83F6-5B4D83B9EBD0}" type="presParOf" srcId="{F3138B46-3604-4558-B91F-6326E96DD202}" destId="{497CB75D-E915-43A7-A15F-DA880E8AE504}" srcOrd="1" destOrd="0" presId="urn:microsoft.com/office/officeart/2008/layout/HorizontalMultiLevelHierarchy"/>
    <dgm:cxn modelId="{99CEF527-44B5-4B0A-A13A-F4E20014592F}" type="presParOf" srcId="{9E36F0F6-C402-4A76-A4B5-638E16C7F666}" destId="{AC889531-B0FA-49AB-94D9-BFD86A8C5D0D}" srcOrd="6" destOrd="0" presId="urn:microsoft.com/office/officeart/2008/layout/HorizontalMultiLevelHierarchy"/>
    <dgm:cxn modelId="{095A0ABF-33B9-4E1A-9382-7FF977FEFF42}" type="presParOf" srcId="{AC889531-B0FA-49AB-94D9-BFD86A8C5D0D}" destId="{E629383D-0097-484A-BD84-025A62176F54}" srcOrd="0" destOrd="0" presId="urn:microsoft.com/office/officeart/2008/layout/HorizontalMultiLevelHierarchy"/>
    <dgm:cxn modelId="{9B5F28A4-20AB-43C5-B0EB-A177E805CFC9}" type="presParOf" srcId="{9E36F0F6-C402-4A76-A4B5-638E16C7F666}" destId="{CCBD6710-B362-4A85-A540-50ED3F87263C}" srcOrd="7" destOrd="0" presId="urn:microsoft.com/office/officeart/2008/layout/HorizontalMultiLevelHierarchy"/>
    <dgm:cxn modelId="{6E7860B8-160E-459D-ADF1-21158DD25C8B}" type="presParOf" srcId="{CCBD6710-B362-4A85-A540-50ED3F87263C}" destId="{449CB255-BD12-499A-BB8B-6356F5A30D53}" srcOrd="0" destOrd="0" presId="urn:microsoft.com/office/officeart/2008/layout/HorizontalMultiLevelHierarchy"/>
    <dgm:cxn modelId="{D01877DD-B969-4379-9CB5-2A7B0250CED1}" type="presParOf" srcId="{CCBD6710-B362-4A85-A540-50ED3F87263C}" destId="{B652D06D-A68C-470D-9C37-DA96EF00B983}" srcOrd="1" destOrd="0" presId="urn:microsoft.com/office/officeart/2008/layout/HorizontalMultiLevelHierarchy"/>
    <dgm:cxn modelId="{06592F1C-70B0-4858-81D4-1E1D0E4F7632}" type="presParOf" srcId="{9E36F0F6-C402-4A76-A4B5-638E16C7F666}" destId="{D7A4C315-1FB7-479C-A495-4C65A12B87A6}" srcOrd="8" destOrd="0" presId="urn:microsoft.com/office/officeart/2008/layout/HorizontalMultiLevelHierarchy"/>
    <dgm:cxn modelId="{FD59901E-7590-448C-BC97-AB6BD99D6DA1}" type="presParOf" srcId="{D7A4C315-1FB7-479C-A495-4C65A12B87A6}" destId="{4956BE5D-3120-4798-854E-C33200762B0E}" srcOrd="0" destOrd="0" presId="urn:microsoft.com/office/officeart/2008/layout/HorizontalMultiLevelHierarchy"/>
    <dgm:cxn modelId="{A0A590D0-689F-4034-A264-14A5E390755D}" type="presParOf" srcId="{9E36F0F6-C402-4A76-A4B5-638E16C7F666}" destId="{C9DB1F10-C0E9-4E34-9332-58529D0BF7C3}" srcOrd="9" destOrd="0" presId="urn:microsoft.com/office/officeart/2008/layout/HorizontalMultiLevelHierarchy"/>
    <dgm:cxn modelId="{B409CB88-B514-40D8-AA0C-9D5C68C5C62F}" type="presParOf" srcId="{C9DB1F10-C0E9-4E34-9332-58529D0BF7C3}" destId="{E6EBA15A-E11E-453A-A68B-D1E82642B6E2}" srcOrd="0" destOrd="0" presId="urn:microsoft.com/office/officeart/2008/layout/HorizontalMultiLevelHierarchy"/>
    <dgm:cxn modelId="{0D1F9651-F01D-4245-9BFE-A7E56376F3B7}" type="presParOf" srcId="{C9DB1F10-C0E9-4E34-9332-58529D0BF7C3}" destId="{CE8841F9-5E65-4483-AFB5-E65968BD3659}" srcOrd="1" destOrd="0" presId="urn:microsoft.com/office/officeart/2008/layout/HorizontalMultiLevelHierarchy"/>
    <dgm:cxn modelId="{AC5978B7-B539-4B2F-8351-40FDF41B80AC}" type="presParOf" srcId="{9E36F0F6-C402-4A76-A4B5-638E16C7F666}" destId="{EF58A4AF-C61E-4BB6-8A53-88416ECC4E31}" srcOrd="10" destOrd="0" presId="urn:microsoft.com/office/officeart/2008/layout/HorizontalMultiLevelHierarchy"/>
    <dgm:cxn modelId="{63EEB131-6315-472A-B6DA-28ED5A55FC14}" type="presParOf" srcId="{EF58A4AF-C61E-4BB6-8A53-88416ECC4E31}" destId="{27218EE0-833A-405A-BF98-F307076A5F0C}" srcOrd="0" destOrd="0" presId="urn:microsoft.com/office/officeart/2008/layout/HorizontalMultiLevelHierarchy"/>
    <dgm:cxn modelId="{5ABD2D74-B701-43FF-AE32-3A3D0F193D9F}" type="presParOf" srcId="{9E36F0F6-C402-4A76-A4B5-638E16C7F666}" destId="{AB1FD2FA-FA63-44FA-9BDD-B3CD3A8148BD}" srcOrd="11" destOrd="0" presId="urn:microsoft.com/office/officeart/2008/layout/HorizontalMultiLevelHierarchy"/>
    <dgm:cxn modelId="{32C1A63E-773F-424E-BDED-801C722E0FA5}" type="presParOf" srcId="{AB1FD2FA-FA63-44FA-9BDD-B3CD3A8148BD}" destId="{E0470232-4F12-4506-A4F7-F8C365EA2C38}" srcOrd="0" destOrd="0" presId="urn:microsoft.com/office/officeart/2008/layout/HorizontalMultiLevelHierarchy"/>
    <dgm:cxn modelId="{647EEEA1-890D-48C2-9E8C-6FA4E00F0BC7}" type="presParOf" srcId="{AB1FD2FA-FA63-44FA-9BDD-B3CD3A8148BD}" destId="{B2417F5E-B290-497C-8774-5E8918CBD701}" srcOrd="1" destOrd="0" presId="urn:microsoft.com/office/officeart/2008/layout/HorizontalMultiLevelHierarchy"/>
    <dgm:cxn modelId="{E3ADFD81-A220-4EA3-9780-29497101C527}" type="presParOf" srcId="{9E36F0F6-C402-4A76-A4B5-638E16C7F666}" destId="{1D78F006-6C50-48F8-907E-7813DF8BE788}" srcOrd="12" destOrd="0" presId="urn:microsoft.com/office/officeart/2008/layout/HorizontalMultiLevelHierarchy"/>
    <dgm:cxn modelId="{DDEAAC2B-C894-4AD3-8C4A-2507585B2D44}" type="presParOf" srcId="{1D78F006-6C50-48F8-907E-7813DF8BE788}" destId="{CB03162E-F634-4371-9121-1CE29BC69486}" srcOrd="0" destOrd="0" presId="urn:microsoft.com/office/officeart/2008/layout/HorizontalMultiLevelHierarchy"/>
    <dgm:cxn modelId="{D05E3A3A-0DB0-436E-AEED-EBC003E9D1D2}" type="presParOf" srcId="{9E36F0F6-C402-4A76-A4B5-638E16C7F666}" destId="{6F095308-8181-451D-B96E-D5E9C837C3C3}" srcOrd="13" destOrd="0" presId="urn:microsoft.com/office/officeart/2008/layout/HorizontalMultiLevelHierarchy"/>
    <dgm:cxn modelId="{10308A35-7204-4D96-9EF9-7C20A471D2CC}" type="presParOf" srcId="{6F095308-8181-451D-B96E-D5E9C837C3C3}" destId="{8493D0FD-FEA3-443C-9FC6-4C713BE9A1D0}" srcOrd="0" destOrd="0" presId="urn:microsoft.com/office/officeart/2008/layout/HorizontalMultiLevelHierarchy"/>
    <dgm:cxn modelId="{1AFED5DD-FC4F-425F-A6C7-CF1FE536553F}" type="presParOf" srcId="{6F095308-8181-451D-B96E-D5E9C837C3C3}" destId="{5AF8632A-4993-4412-8357-757E8CC265A6}" srcOrd="1" destOrd="0" presId="urn:microsoft.com/office/officeart/2008/layout/HorizontalMultiLevelHierarchy"/>
    <dgm:cxn modelId="{D5ED7C9B-E3AD-465B-A0FC-8AB3FB194EA8}" type="presParOf" srcId="{9E36F0F6-C402-4A76-A4B5-638E16C7F666}" destId="{F73FD0E6-2C53-4ADD-AE6A-FC2BEDA3D604}" srcOrd="14" destOrd="0" presId="urn:microsoft.com/office/officeart/2008/layout/HorizontalMultiLevelHierarchy"/>
    <dgm:cxn modelId="{99BCE1B9-8094-4DCD-80EB-EAAE9DF1C248}" type="presParOf" srcId="{F73FD0E6-2C53-4ADD-AE6A-FC2BEDA3D604}" destId="{6925BE5C-F08A-4415-9C05-03B01B910DF5}" srcOrd="0" destOrd="0" presId="urn:microsoft.com/office/officeart/2008/layout/HorizontalMultiLevelHierarchy"/>
    <dgm:cxn modelId="{C421132C-712D-441E-9669-55A96CDE3C32}" type="presParOf" srcId="{9E36F0F6-C402-4A76-A4B5-638E16C7F666}" destId="{28192ADC-30BC-4FB3-8149-CA7139EDADBD}" srcOrd="15" destOrd="0" presId="urn:microsoft.com/office/officeart/2008/layout/HorizontalMultiLevelHierarchy"/>
    <dgm:cxn modelId="{5AD3169F-CF3C-4E00-85AA-F57C18AA4264}" type="presParOf" srcId="{28192ADC-30BC-4FB3-8149-CA7139EDADBD}" destId="{E7344A52-61BE-44A0-A77F-43281EEF8081}" srcOrd="0" destOrd="0" presId="urn:microsoft.com/office/officeart/2008/layout/HorizontalMultiLevelHierarchy"/>
    <dgm:cxn modelId="{DF1D2E66-6DE2-45F0-B6BC-81027E2810AE}" type="presParOf" srcId="{28192ADC-30BC-4FB3-8149-CA7139EDADBD}" destId="{C4844331-F0F2-4670-8E6A-B1165D22466E}" srcOrd="1" destOrd="0" presId="urn:microsoft.com/office/officeart/2008/layout/HorizontalMultiLevelHierarchy"/>
    <dgm:cxn modelId="{B88A265E-C70F-49C9-8B2A-0788A05E0E5E}" type="presParOf" srcId="{9E36F0F6-C402-4A76-A4B5-638E16C7F666}" destId="{C388E1BE-FC1F-48DC-BFBE-70C99F68D620}" srcOrd="16" destOrd="0" presId="urn:microsoft.com/office/officeart/2008/layout/HorizontalMultiLevelHierarchy"/>
    <dgm:cxn modelId="{839AE27C-BD6A-4387-864F-88ED51FED178}" type="presParOf" srcId="{C388E1BE-FC1F-48DC-BFBE-70C99F68D620}" destId="{65C41901-DFBA-4E6F-AB21-B72AEE754B74}" srcOrd="0" destOrd="0" presId="urn:microsoft.com/office/officeart/2008/layout/HorizontalMultiLevelHierarchy"/>
    <dgm:cxn modelId="{B1A0414A-5220-4218-852A-5F6B29A323B7}" type="presParOf" srcId="{9E36F0F6-C402-4A76-A4B5-638E16C7F666}" destId="{2F9DE935-2BD7-416C-B105-4110C779956D}" srcOrd="17" destOrd="0" presId="urn:microsoft.com/office/officeart/2008/layout/HorizontalMultiLevelHierarchy"/>
    <dgm:cxn modelId="{0F4CB397-907D-49C7-B6FC-4BFD9816A9CA}" type="presParOf" srcId="{2F9DE935-2BD7-416C-B105-4110C779956D}" destId="{70B6A38F-E11F-4DC9-9C33-9889739D1600}" srcOrd="0" destOrd="0" presId="urn:microsoft.com/office/officeart/2008/layout/HorizontalMultiLevelHierarchy"/>
    <dgm:cxn modelId="{3EBBC38F-F80E-4F77-B035-F1B6310E68C8}" type="presParOf" srcId="{2F9DE935-2BD7-416C-B105-4110C779956D}" destId="{ADCF820B-AB25-4982-A4FB-B4095C26B1F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C9E1DB-D313-4F5C-867C-D6775B750230}">
      <dsp:nvSpPr>
        <dsp:cNvPr id="0" name=""/>
        <dsp:cNvSpPr/>
      </dsp:nvSpPr>
      <dsp:spPr>
        <a:xfrm rot="5400000">
          <a:off x="4821720" y="-1442095"/>
          <a:ext cx="2447206" cy="533528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секундарни метаболити углавном биљног порекла</a:t>
          </a:r>
          <a:endParaRPr lang="en-US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јако специфично фармаколошко д‌еловање</a:t>
          </a:r>
          <a:endParaRPr lang="sr-Cyrl-RS" sz="18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органска једињења са азотом; хетероцикли</a:t>
          </a:r>
          <a:r>
            <a:rPr lang="sr-Cyrl-RS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</a:t>
          </a: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 азот води </a:t>
          </a:r>
          <a:r>
            <a:rPr lang="sr-Cyrl-RS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порекло </a:t>
          </a:r>
          <a:r>
            <a:rPr lang="sr-Cyrl-RS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 одговарајућих аминокиселина</a:t>
          </a:r>
          <a:endParaRPr lang="ru-RU" sz="18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највећи број испољава базна својства (због слободног </a:t>
          </a:r>
          <a:r>
            <a:rPr lang="sr-Cyrl-RS" sz="1800" b="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електронског пара на азоту)</a:t>
          </a:r>
          <a:endParaRPr lang="ru-RU" sz="1800" b="0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377684" y="121404"/>
        <a:ext cx="5215817" cy="2208280"/>
      </dsp:txXfrm>
    </dsp:sp>
    <dsp:sp modelId="{BEF9F915-5B07-4CDD-9344-57EBCD6A0EFC}">
      <dsp:nvSpPr>
        <dsp:cNvPr id="0" name=""/>
        <dsp:cNvSpPr/>
      </dsp:nvSpPr>
      <dsp:spPr>
        <a:xfrm>
          <a:off x="179516" y="845261"/>
          <a:ext cx="3198166" cy="760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b="1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Алкалоиде</a:t>
          </a:r>
          <a:endParaRPr lang="en-US" sz="2200" b="1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644" y="882389"/>
        <a:ext cx="3123910" cy="686310"/>
      </dsp:txXfrm>
    </dsp:sp>
    <dsp:sp modelId="{02D8C54D-3753-40D8-96F0-34D95CB9A1F1}">
      <dsp:nvSpPr>
        <dsp:cNvPr id="0" name=""/>
        <dsp:cNvSpPr/>
      </dsp:nvSpPr>
      <dsp:spPr>
        <a:xfrm>
          <a:off x="179516" y="2487176"/>
          <a:ext cx="3201292" cy="760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Цијанхидрине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644" y="2524304"/>
        <a:ext cx="3127036" cy="686310"/>
      </dsp:txXfrm>
    </dsp:sp>
    <dsp:sp modelId="{B40AD9C8-CEDC-463E-8742-BCEDABD0E828}">
      <dsp:nvSpPr>
        <dsp:cNvPr id="0" name=""/>
        <dsp:cNvSpPr/>
      </dsp:nvSpPr>
      <dsp:spPr>
        <a:xfrm>
          <a:off x="179516" y="3285772"/>
          <a:ext cx="3201292" cy="760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Глукозинолате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644" y="3322900"/>
        <a:ext cx="3127036" cy="686310"/>
      </dsp:txXfrm>
    </dsp:sp>
    <dsp:sp modelId="{3AFD135A-C179-40D6-AFFA-C513334957B2}">
      <dsp:nvSpPr>
        <dsp:cNvPr id="0" name=""/>
        <dsp:cNvSpPr/>
      </dsp:nvSpPr>
      <dsp:spPr>
        <a:xfrm>
          <a:off x="179516" y="4084367"/>
          <a:ext cx="3198166" cy="8822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Нејестиве протеине и токсичне аминокиселине</a:t>
          </a:r>
          <a:endParaRPr lang="en-US" sz="2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2584" y="4127435"/>
        <a:ext cx="3112030" cy="7961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E71242-6570-4547-BB24-790D5EF76661}">
      <dsp:nvSpPr>
        <dsp:cNvPr id="0" name=""/>
        <dsp:cNvSpPr/>
      </dsp:nvSpPr>
      <dsp:spPr>
        <a:xfrm>
          <a:off x="4362783" y="2162028"/>
          <a:ext cx="3643623" cy="356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231"/>
              </a:lnTo>
              <a:lnTo>
                <a:pt x="3643623" y="178231"/>
              </a:lnTo>
              <a:lnTo>
                <a:pt x="3643623" y="3564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BF6566-4EC2-46E4-A88F-C623D63A8DF2}">
      <dsp:nvSpPr>
        <dsp:cNvPr id="0" name=""/>
        <dsp:cNvSpPr/>
      </dsp:nvSpPr>
      <dsp:spPr>
        <a:xfrm>
          <a:off x="4362783" y="2162028"/>
          <a:ext cx="1428391" cy="356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231"/>
              </a:lnTo>
              <a:lnTo>
                <a:pt x="1428391" y="178231"/>
              </a:lnTo>
              <a:lnTo>
                <a:pt x="1428391" y="3564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0A4F2-AAAA-47CD-9C3A-C139C6599069}">
      <dsp:nvSpPr>
        <dsp:cNvPr id="0" name=""/>
        <dsp:cNvSpPr/>
      </dsp:nvSpPr>
      <dsp:spPr>
        <a:xfrm>
          <a:off x="3442913" y="2162028"/>
          <a:ext cx="919870" cy="356463"/>
        </a:xfrm>
        <a:custGeom>
          <a:avLst/>
          <a:gdLst/>
          <a:ahLst/>
          <a:cxnLst/>
          <a:rect l="0" t="0" r="0" b="0"/>
          <a:pathLst>
            <a:path>
              <a:moveTo>
                <a:pt x="919870" y="0"/>
              </a:moveTo>
              <a:lnTo>
                <a:pt x="919870" y="178231"/>
              </a:lnTo>
              <a:lnTo>
                <a:pt x="0" y="178231"/>
              </a:lnTo>
              <a:lnTo>
                <a:pt x="0" y="3564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CF4FA-120B-4EBD-9676-A47CDF90F0C3}">
      <dsp:nvSpPr>
        <dsp:cNvPr id="0" name=""/>
        <dsp:cNvSpPr/>
      </dsp:nvSpPr>
      <dsp:spPr>
        <a:xfrm>
          <a:off x="1053276" y="2162028"/>
          <a:ext cx="3309507" cy="356463"/>
        </a:xfrm>
        <a:custGeom>
          <a:avLst/>
          <a:gdLst/>
          <a:ahLst/>
          <a:cxnLst/>
          <a:rect l="0" t="0" r="0" b="0"/>
          <a:pathLst>
            <a:path>
              <a:moveTo>
                <a:pt x="3309507" y="0"/>
              </a:moveTo>
              <a:lnTo>
                <a:pt x="3309507" y="178231"/>
              </a:lnTo>
              <a:lnTo>
                <a:pt x="0" y="178231"/>
              </a:lnTo>
              <a:lnTo>
                <a:pt x="0" y="3564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9C52BB-E802-408E-92E6-225524BA8D0F}">
      <dsp:nvSpPr>
        <dsp:cNvPr id="0" name=""/>
        <dsp:cNvSpPr/>
      </dsp:nvSpPr>
      <dsp:spPr>
        <a:xfrm>
          <a:off x="3005193" y="1313306"/>
          <a:ext cx="2715181" cy="8487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Подела алкалоида</a:t>
          </a:r>
          <a:r>
            <a:rPr lang="sr-Cyrl-RS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(п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рема пореклу и положају </a:t>
          </a:r>
          <a:r>
            <a:rPr lang="en-US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N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атома)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05193" y="1313306"/>
        <a:ext cx="2715181" cy="848722"/>
      </dsp:txXfrm>
    </dsp:sp>
    <dsp:sp modelId="{14BCCA5F-1A27-4F71-ACDB-17F4FDE542C0}">
      <dsp:nvSpPr>
        <dsp:cNvPr id="0" name=""/>
        <dsp:cNvSpPr/>
      </dsp:nvSpPr>
      <dsp:spPr>
        <a:xfrm>
          <a:off x="1853" y="2518491"/>
          <a:ext cx="2102845" cy="8487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Прави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алкалоиди </a:t>
          </a:r>
          <a:endParaRPr lang="en-US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3" y="2518491"/>
        <a:ext cx="2102845" cy="848722"/>
      </dsp:txXfrm>
    </dsp:sp>
    <dsp:sp modelId="{A5A75C93-AC53-4631-883E-6334E41ED770}">
      <dsp:nvSpPr>
        <dsp:cNvPr id="0" name=""/>
        <dsp:cNvSpPr/>
      </dsp:nvSpPr>
      <dsp:spPr>
        <a:xfrm>
          <a:off x="2461162" y="2518491"/>
          <a:ext cx="1963501" cy="8487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Протоалкалоиди</a:t>
          </a:r>
          <a:endParaRPr lang="en-US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61162" y="2518491"/>
        <a:ext cx="1963501" cy="848722"/>
      </dsp:txXfrm>
    </dsp:sp>
    <dsp:sp modelId="{DC060B13-AD96-4B38-B9B3-90F112B9E383}">
      <dsp:nvSpPr>
        <dsp:cNvPr id="0" name=""/>
        <dsp:cNvSpPr/>
      </dsp:nvSpPr>
      <dsp:spPr>
        <a:xfrm>
          <a:off x="4781127" y="2518491"/>
          <a:ext cx="2020094" cy="8487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Псеудоалкалоиди</a:t>
          </a:r>
          <a:endParaRPr lang="en-US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81127" y="2518491"/>
        <a:ext cx="2020094" cy="848722"/>
      </dsp:txXfrm>
    </dsp:sp>
    <dsp:sp modelId="{28A4122E-F1F4-4B43-9D6A-43FF5D764364}">
      <dsp:nvSpPr>
        <dsp:cNvPr id="0" name=""/>
        <dsp:cNvSpPr/>
      </dsp:nvSpPr>
      <dsp:spPr>
        <a:xfrm>
          <a:off x="7157685" y="2518491"/>
          <a:ext cx="1697444" cy="84872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Ген-алкалоиди</a:t>
          </a:r>
          <a:endParaRPr lang="en-US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57685" y="2518491"/>
        <a:ext cx="1697444" cy="8487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88E1BE-FC1F-48DC-BFBE-70C99F68D620}">
      <dsp:nvSpPr>
        <dsp:cNvPr id="0" name=""/>
        <dsp:cNvSpPr/>
      </dsp:nvSpPr>
      <dsp:spPr>
        <a:xfrm>
          <a:off x="1813182" y="3321968"/>
          <a:ext cx="339450" cy="2768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9725" y="0"/>
              </a:lnTo>
              <a:lnTo>
                <a:pt x="169725" y="2768574"/>
              </a:lnTo>
              <a:lnTo>
                <a:pt x="339450" y="276857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913175" y="4636523"/>
        <a:ext cx="139465" cy="139465"/>
      </dsp:txXfrm>
    </dsp:sp>
    <dsp:sp modelId="{F73FD0E6-2C53-4ADD-AE6A-FC2BEDA3D604}">
      <dsp:nvSpPr>
        <dsp:cNvPr id="0" name=""/>
        <dsp:cNvSpPr/>
      </dsp:nvSpPr>
      <dsp:spPr>
        <a:xfrm>
          <a:off x="1813182" y="3321968"/>
          <a:ext cx="344190" cy="21554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095" y="0"/>
              </a:lnTo>
              <a:lnTo>
                <a:pt x="172095" y="2155425"/>
              </a:lnTo>
              <a:lnTo>
                <a:pt x="344190" y="21554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30709" y="4345113"/>
        <a:ext cx="109136" cy="109136"/>
      </dsp:txXfrm>
    </dsp:sp>
    <dsp:sp modelId="{1D78F006-6C50-48F8-907E-7813DF8BE788}">
      <dsp:nvSpPr>
        <dsp:cNvPr id="0" name=""/>
        <dsp:cNvSpPr/>
      </dsp:nvSpPr>
      <dsp:spPr>
        <a:xfrm>
          <a:off x="1813182" y="3321968"/>
          <a:ext cx="322472" cy="1536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236" y="0"/>
              </a:lnTo>
              <a:lnTo>
                <a:pt x="161236" y="1536166"/>
              </a:lnTo>
              <a:lnTo>
                <a:pt x="322472" y="153616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35177" y="4050810"/>
        <a:ext cx="78482" cy="78482"/>
      </dsp:txXfrm>
    </dsp:sp>
    <dsp:sp modelId="{EF58A4AF-C61E-4BB6-8A53-88416ECC4E31}">
      <dsp:nvSpPr>
        <dsp:cNvPr id="0" name=""/>
        <dsp:cNvSpPr/>
      </dsp:nvSpPr>
      <dsp:spPr>
        <a:xfrm>
          <a:off x="1813182" y="3321968"/>
          <a:ext cx="322472" cy="921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236" y="0"/>
              </a:lnTo>
              <a:lnTo>
                <a:pt x="161236" y="921699"/>
              </a:lnTo>
              <a:lnTo>
                <a:pt x="322472" y="92169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50006" y="3758406"/>
        <a:ext cx="48824" cy="48824"/>
      </dsp:txXfrm>
    </dsp:sp>
    <dsp:sp modelId="{D7A4C315-1FB7-479C-A495-4C65A12B87A6}">
      <dsp:nvSpPr>
        <dsp:cNvPr id="0" name=""/>
        <dsp:cNvSpPr/>
      </dsp:nvSpPr>
      <dsp:spPr>
        <a:xfrm>
          <a:off x="1813182" y="3321968"/>
          <a:ext cx="322472" cy="30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236" y="0"/>
              </a:lnTo>
              <a:lnTo>
                <a:pt x="161236" y="307233"/>
              </a:lnTo>
              <a:lnTo>
                <a:pt x="322472" y="3072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63283" y="3464450"/>
        <a:ext cx="22269" cy="22269"/>
      </dsp:txXfrm>
    </dsp:sp>
    <dsp:sp modelId="{AC889531-B0FA-49AB-94D9-BFD86A8C5D0D}">
      <dsp:nvSpPr>
        <dsp:cNvPr id="0" name=""/>
        <dsp:cNvSpPr/>
      </dsp:nvSpPr>
      <dsp:spPr>
        <a:xfrm>
          <a:off x="1813182" y="3014735"/>
          <a:ext cx="322472" cy="307233"/>
        </a:xfrm>
        <a:custGeom>
          <a:avLst/>
          <a:gdLst/>
          <a:ahLst/>
          <a:cxnLst/>
          <a:rect l="0" t="0" r="0" b="0"/>
          <a:pathLst>
            <a:path>
              <a:moveTo>
                <a:pt x="0" y="307233"/>
              </a:moveTo>
              <a:lnTo>
                <a:pt x="161236" y="307233"/>
              </a:lnTo>
              <a:lnTo>
                <a:pt x="161236" y="0"/>
              </a:lnTo>
              <a:lnTo>
                <a:pt x="32247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63283" y="3157217"/>
        <a:ext cx="22269" cy="22269"/>
      </dsp:txXfrm>
    </dsp:sp>
    <dsp:sp modelId="{A4F44B6F-26AE-4A61-B4B7-C6F174C76199}">
      <dsp:nvSpPr>
        <dsp:cNvPr id="0" name=""/>
        <dsp:cNvSpPr/>
      </dsp:nvSpPr>
      <dsp:spPr>
        <a:xfrm>
          <a:off x="1813182" y="2400268"/>
          <a:ext cx="322472" cy="921699"/>
        </a:xfrm>
        <a:custGeom>
          <a:avLst/>
          <a:gdLst/>
          <a:ahLst/>
          <a:cxnLst/>
          <a:rect l="0" t="0" r="0" b="0"/>
          <a:pathLst>
            <a:path>
              <a:moveTo>
                <a:pt x="0" y="921699"/>
              </a:moveTo>
              <a:lnTo>
                <a:pt x="161236" y="921699"/>
              </a:lnTo>
              <a:lnTo>
                <a:pt x="161236" y="0"/>
              </a:lnTo>
              <a:lnTo>
                <a:pt x="32247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50006" y="2836706"/>
        <a:ext cx="48824" cy="48824"/>
      </dsp:txXfrm>
    </dsp:sp>
    <dsp:sp modelId="{9EAB92C9-95A9-4F35-A701-80223558BD90}">
      <dsp:nvSpPr>
        <dsp:cNvPr id="0" name=""/>
        <dsp:cNvSpPr/>
      </dsp:nvSpPr>
      <dsp:spPr>
        <a:xfrm>
          <a:off x="3748014" y="1785802"/>
          <a:ext cx="322472" cy="307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1236" y="0"/>
              </a:lnTo>
              <a:lnTo>
                <a:pt x="161236" y="307233"/>
              </a:lnTo>
              <a:lnTo>
                <a:pt x="322472" y="3072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98115" y="1928283"/>
        <a:ext cx="22269" cy="22269"/>
      </dsp:txXfrm>
    </dsp:sp>
    <dsp:sp modelId="{59173D07-90D4-42D1-8413-1B6FC271D275}">
      <dsp:nvSpPr>
        <dsp:cNvPr id="0" name=""/>
        <dsp:cNvSpPr/>
      </dsp:nvSpPr>
      <dsp:spPr>
        <a:xfrm>
          <a:off x="3748014" y="1456989"/>
          <a:ext cx="344996" cy="328813"/>
        </a:xfrm>
        <a:custGeom>
          <a:avLst/>
          <a:gdLst/>
          <a:ahLst/>
          <a:cxnLst/>
          <a:rect l="0" t="0" r="0" b="0"/>
          <a:pathLst>
            <a:path>
              <a:moveTo>
                <a:pt x="0" y="328813"/>
              </a:moveTo>
              <a:lnTo>
                <a:pt x="172498" y="328813"/>
              </a:lnTo>
              <a:lnTo>
                <a:pt x="172498" y="0"/>
              </a:lnTo>
              <a:lnTo>
                <a:pt x="344996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08598" y="1609480"/>
        <a:ext cx="23829" cy="23829"/>
      </dsp:txXfrm>
    </dsp:sp>
    <dsp:sp modelId="{A5C66D44-F5C6-47FD-B604-40DB31CF7A59}">
      <dsp:nvSpPr>
        <dsp:cNvPr id="0" name=""/>
        <dsp:cNvSpPr/>
      </dsp:nvSpPr>
      <dsp:spPr>
        <a:xfrm>
          <a:off x="1813182" y="1785802"/>
          <a:ext cx="322472" cy="1536166"/>
        </a:xfrm>
        <a:custGeom>
          <a:avLst/>
          <a:gdLst/>
          <a:ahLst/>
          <a:cxnLst/>
          <a:rect l="0" t="0" r="0" b="0"/>
          <a:pathLst>
            <a:path>
              <a:moveTo>
                <a:pt x="0" y="1536166"/>
              </a:moveTo>
              <a:lnTo>
                <a:pt x="161236" y="1536166"/>
              </a:lnTo>
              <a:lnTo>
                <a:pt x="161236" y="0"/>
              </a:lnTo>
              <a:lnTo>
                <a:pt x="32247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35177" y="2514644"/>
        <a:ext cx="78482" cy="78482"/>
      </dsp:txXfrm>
    </dsp:sp>
    <dsp:sp modelId="{55C6A25C-E6D5-43DC-A5E6-BD7E422401E8}">
      <dsp:nvSpPr>
        <dsp:cNvPr id="0" name=""/>
        <dsp:cNvSpPr/>
      </dsp:nvSpPr>
      <dsp:spPr>
        <a:xfrm>
          <a:off x="3738292" y="569522"/>
          <a:ext cx="332194" cy="2945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6097" y="0"/>
              </a:lnTo>
              <a:lnTo>
                <a:pt x="166097" y="294580"/>
              </a:lnTo>
              <a:lnTo>
                <a:pt x="332194" y="29458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93289" y="705712"/>
        <a:ext cx="22199" cy="22199"/>
      </dsp:txXfrm>
    </dsp:sp>
    <dsp:sp modelId="{B41F1CD3-D96A-4785-A0F6-10754EE2AC16}">
      <dsp:nvSpPr>
        <dsp:cNvPr id="0" name=""/>
        <dsp:cNvSpPr/>
      </dsp:nvSpPr>
      <dsp:spPr>
        <a:xfrm>
          <a:off x="3738292" y="249636"/>
          <a:ext cx="332194" cy="319886"/>
        </a:xfrm>
        <a:custGeom>
          <a:avLst/>
          <a:gdLst/>
          <a:ahLst/>
          <a:cxnLst/>
          <a:rect l="0" t="0" r="0" b="0"/>
          <a:pathLst>
            <a:path>
              <a:moveTo>
                <a:pt x="0" y="319886"/>
              </a:moveTo>
              <a:lnTo>
                <a:pt x="166097" y="319886"/>
              </a:lnTo>
              <a:lnTo>
                <a:pt x="166097" y="0"/>
              </a:lnTo>
              <a:lnTo>
                <a:pt x="332194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92860" y="398049"/>
        <a:ext cx="23058" cy="23058"/>
      </dsp:txXfrm>
    </dsp:sp>
    <dsp:sp modelId="{EB920B5F-3F89-4ACF-9F9D-489FDF81C293}">
      <dsp:nvSpPr>
        <dsp:cNvPr id="0" name=""/>
        <dsp:cNvSpPr/>
      </dsp:nvSpPr>
      <dsp:spPr>
        <a:xfrm>
          <a:off x="1813182" y="569522"/>
          <a:ext cx="312749" cy="2752446"/>
        </a:xfrm>
        <a:custGeom>
          <a:avLst/>
          <a:gdLst/>
          <a:ahLst/>
          <a:cxnLst/>
          <a:rect l="0" t="0" r="0" b="0"/>
          <a:pathLst>
            <a:path>
              <a:moveTo>
                <a:pt x="0" y="2752446"/>
              </a:moveTo>
              <a:lnTo>
                <a:pt x="156374" y="2752446"/>
              </a:lnTo>
              <a:lnTo>
                <a:pt x="156374" y="0"/>
              </a:lnTo>
              <a:lnTo>
                <a:pt x="31274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900" kern="1200"/>
        </a:p>
      </dsp:txBody>
      <dsp:txXfrm>
        <a:off x="1900303" y="1876491"/>
        <a:ext cx="138507" cy="138507"/>
      </dsp:txXfrm>
    </dsp:sp>
    <dsp:sp modelId="{E4F2E21E-84E1-4733-B3E9-93F3C7A8521D}">
      <dsp:nvSpPr>
        <dsp:cNvPr id="0" name=""/>
        <dsp:cNvSpPr/>
      </dsp:nvSpPr>
      <dsp:spPr>
        <a:xfrm rot="16200000">
          <a:off x="62298" y="2958329"/>
          <a:ext cx="2774490" cy="727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Фармаколошка активност</a:t>
          </a:r>
          <a:endParaRPr lang="en-US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298" y="2958329"/>
        <a:ext cx="2774490" cy="727277"/>
      </dsp:txXfrm>
    </dsp:sp>
    <dsp:sp modelId="{B928F01E-0437-4C38-B130-5C36C4E0C5C6}">
      <dsp:nvSpPr>
        <dsp:cNvPr id="0" name=""/>
        <dsp:cNvSpPr/>
      </dsp:nvSpPr>
      <dsp:spPr>
        <a:xfrm>
          <a:off x="2125932" y="323735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централни нервни систем</a:t>
          </a:r>
          <a:endParaRPr lang="en-US" sz="1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25932" y="323735"/>
        <a:ext cx="1612360" cy="491573"/>
      </dsp:txXfrm>
    </dsp:sp>
    <dsp:sp modelId="{8A69A493-0F50-4B9C-A169-C6A462D62E63}">
      <dsp:nvSpPr>
        <dsp:cNvPr id="0" name=""/>
        <dsp:cNvSpPr/>
      </dsp:nvSpPr>
      <dsp:spPr>
        <a:xfrm>
          <a:off x="4070486" y="3849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депресивно (морфин, скополамин)</a:t>
          </a:r>
          <a:endParaRPr lang="en-US" sz="1100" kern="1200" dirty="0"/>
        </a:p>
      </dsp:txBody>
      <dsp:txXfrm>
        <a:off x="4070486" y="3849"/>
        <a:ext cx="1612360" cy="491573"/>
      </dsp:txXfrm>
    </dsp:sp>
    <dsp:sp modelId="{AF604676-900C-4125-BFBC-5703DC3BD128}">
      <dsp:nvSpPr>
        <dsp:cNvPr id="0" name=""/>
        <dsp:cNvSpPr/>
      </dsp:nvSpPr>
      <dsp:spPr>
        <a:xfrm>
          <a:off x="4070486" y="618315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стимулативно (стрихнин, кофеин),</a:t>
          </a:r>
          <a:endParaRPr lang="en-US" sz="1100" kern="1200" dirty="0"/>
        </a:p>
      </dsp:txBody>
      <dsp:txXfrm>
        <a:off x="4070486" y="618315"/>
        <a:ext cx="1612360" cy="491573"/>
      </dsp:txXfrm>
    </dsp:sp>
    <dsp:sp modelId="{AAA86A97-E792-4574-8B55-7B3A186121E0}">
      <dsp:nvSpPr>
        <dsp:cNvPr id="0" name=""/>
        <dsp:cNvSpPr/>
      </dsp:nvSpPr>
      <dsp:spPr>
        <a:xfrm>
          <a:off x="2135654" y="1540015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аутономни нервни систем:</a:t>
          </a:r>
          <a:endParaRPr lang="en-US" sz="1100" kern="1200" dirty="0"/>
        </a:p>
      </dsp:txBody>
      <dsp:txXfrm>
        <a:off x="2135654" y="1540015"/>
        <a:ext cx="1612360" cy="491573"/>
      </dsp:txXfrm>
    </dsp:sp>
    <dsp:sp modelId="{254CA935-E0EA-471F-84DF-A32EEEACEC22}">
      <dsp:nvSpPr>
        <dsp:cNvPr id="0" name=""/>
        <dsp:cNvSpPr/>
      </dsp:nvSpPr>
      <dsp:spPr>
        <a:xfrm>
          <a:off x="4093011" y="1211202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симпатолитици (јохимбин, ергот алкалоиди), </a:t>
          </a:r>
          <a:endParaRPr lang="en-US" sz="1100" kern="1200" dirty="0"/>
        </a:p>
      </dsp:txBody>
      <dsp:txXfrm>
        <a:off x="4093011" y="1211202"/>
        <a:ext cx="1612360" cy="491573"/>
      </dsp:txXfrm>
    </dsp:sp>
    <dsp:sp modelId="{3CC3773B-223E-4496-9F2F-DC5DE73F7F00}">
      <dsp:nvSpPr>
        <dsp:cNvPr id="0" name=""/>
        <dsp:cNvSpPr/>
      </dsp:nvSpPr>
      <dsp:spPr>
        <a:xfrm>
          <a:off x="4070486" y="1847249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парасимпатомиметици (езерин, пилокарпин),</a:t>
          </a:r>
          <a:endParaRPr lang="en-US" sz="1100" kern="1200" dirty="0"/>
        </a:p>
      </dsp:txBody>
      <dsp:txXfrm>
        <a:off x="4070486" y="1847249"/>
        <a:ext cx="1612360" cy="491573"/>
      </dsp:txXfrm>
    </dsp:sp>
    <dsp:sp modelId="{2AC54475-9B9C-4D73-9386-3B511223F6E5}">
      <dsp:nvSpPr>
        <dsp:cNvPr id="0" name=""/>
        <dsp:cNvSpPr/>
      </dsp:nvSpPr>
      <dsp:spPr>
        <a:xfrm>
          <a:off x="2135654" y="2154482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блокатори ганглија (спартеин, никотин),</a:t>
          </a:r>
          <a:endParaRPr lang="en-US" sz="1100" kern="1200" dirty="0"/>
        </a:p>
      </dsp:txBody>
      <dsp:txXfrm>
        <a:off x="2135654" y="2154482"/>
        <a:ext cx="1612360" cy="491573"/>
      </dsp:txXfrm>
    </dsp:sp>
    <dsp:sp modelId="{449CB255-BD12-499A-BB8B-6356F5A30D53}">
      <dsp:nvSpPr>
        <dsp:cNvPr id="0" name=""/>
        <dsp:cNvSpPr/>
      </dsp:nvSpPr>
      <dsp:spPr>
        <a:xfrm>
          <a:off x="2135654" y="2768948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/>
            <a:t> </a:t>
          </a: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антихолинергици (атропин, хиосциамин),</a:t>
          </a:r>
          <a:endParaRPr lang="en-US" sz="1100" kern="1200" dirty="0"/>
        </a:p>
      </dsp:txBody>
      <dsp:txXfrm>
        <a:off x="2135654" y="2768948"/>
        <a:ext cx="1612360" cy="491573"/>
      </dsp:txXfrm>
    </dsp:sp>
    <dsp:sp modelId="{E6EBA15A-E11E-453A-A68B-D1E82642B6E2}">
      <dsp:nvSpPr>
        <dsp:cNvPr id="0" name=""/>
        <dsp:cNvSpPr/>
      </dsp:nvSpPr>
      <dsp:spPr>
        <a:xfrm>
          <a:off x="2135654" y="3383415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анестезирајуће деловање (кокаин, кураре-алкалоиди),</a:t>
          </a:r>
          <a:endParaRPr lang="en-US" sz="1100" kern="1200" dirty="0"/>
        </a:p>
      </dsp:txBody>
      <dsp:txXfrm>
        <a:off x="2135654" y="3383415"/>
        <a:ext cx="1612360" cy="491573"/>
      </dsp:txXfrm>
    </dsp:sp>
    <dsp:sp modelId="{E0470232-4F12-4506-A4F7-F8C365EA2C38}">
      <dsp:nvSpPr>
        <dsp:cNvPr id="0" name=""/>
        <dsp:cNvSpPr/>
      </dsp:nvSpPr>
      <dsp:spPr>
        <a:xfrm>
          <a:off x="2135654" y="3997881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цитотоксично деловање (винкристин, винбластин, колхицин),</a:t>
          </a:r>
          <a:endParaRPr lang="en-US" sz="1100" kern="1200" dirty="0"/>
        </a:p>
      </dsp:txBody>
      <dsp:txXfrm>
        <a:off x="2135654" y="3997881"/>
        <a:ext cx="1612360" cy="491573"/>
      </dsp:txXfrm>
    </dsp:sp>
    <dsp:sp modelId="{8493D0FD-FEA3-443C-9FC6-4C713BE9A1D0}">
      <dsp:nvSpPr>
        <dsp:cNvPr id="0" name=""/>
        <dsp:cNvSpPr/>
      </dsp:nvSpPr>
      <dsp:spPr>
        <a:xfrm>
          <a:off x="2135654" y="4612348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антиаритмијско деловање (хинидин, ајмалин),</a:t>
          </a:r>
          <a:endParaRPr lang="en-US" sz="1100" kern="1200" dirty="0"/>
        </a:p>
      </dsp:txBody>
      <dsp:txXfrm>
        <a:off x="2135654" y="4612348"/>
        <a:ext cx="1612360" cy="491573"/>
      </dsp:txXfrm>
    </dsp:sp>
    <dsp:sp modelId="{E7344A52-61BE-44A0-A77F-43281EEF8081}">
      <dsp:nvSpPr>
        <dsp:cNvPr id="0" name=""/>
        <dsp:cNvSpPr/>
      </dsp:nvSpPr>
      <dsp:spPr>
        <a:xfrm>
          <a:off x="2157373" y="5231607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/>
            <a:t> </a:t>
          </a: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антибактеријско деловање (берберин, хелидонин),</a:t>
          </a:r>
          <a:endParaRPr lang="en-US" sz="1100" kern="1200" dirty="0"/>
        </a:p>
      </dsp:txBody>
      <dsp:txXfrm>
        <a:off x="2157373" y="5231607"/>
        <a:ext cx="1612360" cy="491573"/>
      </dsp:txXfrm>
    </dsp:sp>
    <dsp:sp modelId="{70B6A38F-E11F-4DC9-9C33-9889739D1600}">
      <dsp:nvSpPr>
        <dsp:cNvPr id="0" name=""/>
        <dsp:cNvSpPr/>
      </dsp:nvSpPr>
      <dsp:spPr>
        <a:xfrm>
          <a:off x="2152632" y="5844756"/>
          <a:ext cx="1612360" cy="491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1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деловање на изазиваца маларије (хинин),</a:t>
          </a:r>
          <a:endParaRPr lang="en-US" sz="1100" kern="1200" dirty="0"/>
        </a:p>
      </dsp:txBody>
      <dsp:txXfrm>
        <a:off x="2152632" y="5844756"/>
        <a:ext cx="1612360" cy="491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EBC3B74-6772-49F0-ADED-4A67F1812898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DE07846-0677-4D50-9DAA-AED566D697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F14B100-41F5-4E2F-BB65-416EE5F73F0C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F1E4B4F-66CD-4911-B9FE-24DEF2CFD3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2F3E37C-406C-491A-8F1B-3DFFD476E38E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77CB258-D83D-4956-A6B1-1359DB6A9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41EDC44-48BE-4D30-89A4-225855C57807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A4EAE13-21C9-4715-B926-7EF3D52FF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BC3B74-6772-49F0-ADED-4A67F1812898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E07846-0677-4D50-9DAA-AED566D697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76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82E919-85C0-4427-80EB-A9E435A67B30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BDCBC6-399E-4561-903A-19E25C2CA4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2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511AD1-CCA8-49EB-862A-A88E0254CE4D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D66B3-E44D-4396-8939-1D9586A290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163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303AC5-56E5-427B-8F0C-97FCBAE98809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DFEC6-66D2-48CB-8F50-ED97D03E8A6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506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A5E376-B7F8-4026-908C-182982C8F569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C6AE8-37FF-40C2-9E4C-3FA7FA5B9F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4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3CA89E-1980-48E9-A5C1-E064132667BA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61708-EDC1-4FE7-977A-6EC12ACBCE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4D3C80-D1E8-4635-8129-239B15792531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B0BF7-2A55-4111-B48A-1C3E3B7E719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4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82E919-85C0-4427-80EB-A9E435A67B30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BBDCBC6-399E-4561-903A-19E25C2CA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CC94CA-1497-4481-8AF8-41E164B8B230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9FF7F-C91D-4B7D-AE83-830C94BD577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391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576817-5261-47E4-A326-C8081423D4B0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92E18-DF68-4E61-A059-E7C36A8AED7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21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14B100-41F5-4E2F-BB65-416EE5F73F0C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1E4B4F-66CD-4911-B9FE-24DEF2CFD3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770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3E37C-406C-491A-8F1B-3DFFD476E38E}" type="datetime1">
              <a:rPr lang="en-US" smtClean="0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sr-Cyrl-RS" smtClean="0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7CB258-D83D-4956-A6B1-1359DB6A9D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3653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98385" y="623976"/>
            <a:ext cx="6747230" cy="3315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94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90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272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511AD1-CCA8-49EB-862A-A88E0254CE4D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1D66B3-E44D-4396-8939-1D9586A29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9303AC5-56E5-427B-8F0C-97FCBAE98809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DBDFEC6-66D2-48CB-8F50-ED97D03E8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A5E376-B7F8-4026-908C-182982C8F569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FCC6AE8-37FF-40C2-9E4C-3FA7FA5B9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73CA89E-1980-48E9-A5C1-E064132667BA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4A61708-EDC1-4FE7-977A-6EC12ACBC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84D3C80-D1E8-4635-8129-239B15792531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4CB0BF7-2A55-4111-B48A-1C3E3B7E7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DCC94CA-1497-4481-8AF8-41E164B8B230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AC9FF7F-C91D-4B7D-AE83-830C94BD5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A576817-5261-47E4-A326-C8081423D4B0}" type="datetime1">
              <a:rPr lang="en-US"/>
              <a:pPr>
                <a:defRPr/>
              </a:pPr>
              <a:t>2/4/2023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sr-Cyrl-RS"/>
              <a:t>Природни производи и медицина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2192E18-DF68-4E61-A059-E7C36A8AED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41488DE-4E96-45F7-A714-939068A3BA78}" type="datetime1">
              <a:rPr lang="en-US">
                <a:cs typeface="Arial" charset="0"/>
              </a:rPr>
              <a:pPr>
                <a:defRPr/>
              </a:pPr>
              <a:t>2/4/2023</a:t>
            </a:fld>
            <a:endParaRPr lang="en-US"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r>
              <a:rPr lang="sr-Cyrl-RS">
                <a:cs typeface="Arial" charset="0"/>
              </a:rPr>
              <a:t>Природни производи и медицина</a:t>
            </a:r>
            <a:endParaRPr lang="en-US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19334155-70D3-4A28-8156-E4DCC282ADD3}" type="slidenum">
              <a:rPr lang="en-US">
                <a:cs typeface="Arial" charset="0"/>
              </a:rPr>
              <a:pPr>
                <a:defRPr/>
              </a:pPr>
              <a:t>‹#›</a:t>
            </a:fld>
            <a:endParaRPr lang="en-US">
              <a:cs typeface="Arial" charset="0"/>
            </a:endParaRPr>
          </a:p>
        </p:txBody>
      </p:sp>
      <p:pic>
        <p:nvPicPr>
          <p:cNvPr id="1031" name="Picture 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47813" y="0"/>
            <a:ext cx="60547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41488DE-4E96-45F7-A714-939068A3BA78}" type="datetime1">
              <a:rPr lang="en-US" smtClean="0">
                <a:cs typeface="Arial" charset="0"/>
              </a:rPr>
              <a:pPr>
                <a:defRPr/>
              </a:pPr>
              <a:t>2/4/2023</a:t>
            </a:fld>
            <a:endParaRPr lang="en-US"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sr-Cyrl-RS" smtClean="0">
                <a:cs typeface="Arial" charset="0"/>
              </a:rPr>
              <a:t>Природни производи и медицина</a:t>
            </a:r>
            <a:endParaRPr lang="en-US"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9334155-70D3-4A28-8156-E4DCC282ADD3}" type="slidenum">
              <a:rPr lang="en-US" smtClean="0">
                <a:cs typeface="Arial" charset="0"/>
              </a:rPr>
              <a:pPr>
                <a:defRPr/>
              </a:pPr>
              <a:t>‹#›</a:t>
            </a:fld>
            <a:endParaRPr lang="en-US">
              <a:cs typeface="Arial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47813" y="0"/>
            <a:ext cx="60547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0027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2636912"/>
            <a:ext cx="5832648" cy="673026"/>
          </a:xfrm>
          <a:solidFill>
            <a:srgbClr val="F5D561"/>
          </a:solidFill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>
            <a:normAutofit/>
          </a:bodyPr>
          <a:lstStyle/>
          <a:p>
            <a:pPr marL="314325">
              <a:lnSpc>
                <a:spcPts val="3290"/>
              </a:lnSpc>
            </a:pPr>
            <a:r>
              <a:rPr lang="sr-Cyrl-RS" sz="2800" b="1" spc="-5" dirty="0" smtClean="0">
                <a:latin typeface="Times New Roman"/>
                <a:cs typeface="Times New Roman"/>
              </a:rPr>
              <a:t>П4</a:t>
            </a:r>
            <a:r>
              <a:rPr lang="sr-Cyrl-RS" sz="2800" b="1" spc="-5" dirty="0">
                <a:latin typeface="Times New Roman"/>
                <a:cs typeface="Times New Roman"/>
              </a:rPr>
              <a:t>. </a:t>
            </a:r>
            <a:r>
              <a:rPr lang="sr-Cyrl-RS" sz="2800" b="1" spc="-5" dirty="0">
                <a:latin typeface="Times New Roman" pitchFamily="18" charset="0"/>
                <a:cs typeface="Times New Roman" pitchFamily="18" charset="0"/>
              </a:rPr>
              <a:t>АЛКАЛОИДИ</a:t>
            </a:r>
            <a:endParaRPr lang="sr-Cyrl-R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539750" y="3213100"/>
            <a:ext cx="77724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sr-Latn-CS" sz="3600" b="1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Rectangle 4"/>
          <p:cNvSpPr>
            <a:spLocks noChangeArrowheads="1"/>
          </p:cNvSpPr>
          <p:nvPr/>
        </p:nvSpPr>
        <p:spPr bwMode="auto">
          <a:xfrm>
            <a:off x="3959225" y="4797425"/>
            <a:ext cx="4716463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Доц 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CS" sz="2400" b="1" dirty="0">
                <a:latin typeface="Times New Roman" pitchFamily="18" charset="0"/>
                <a:cs typeface="Times New Roman" pitchFamily="18" charset="0"/>
              </a:rPr>
              <a:t>др </a:t>
            </a:r>
            <a:r>
              <a:rPr lang="sr-Cyrl-CS" sz="2400" b="1" dirty="0" smtClean="0">
                <a:latin typeface="Times New Roman" pitchFamily="18" charset="0"/>
                <a:cs typeface="Times New Roman" pitchFamily="18" charset="0"/>
              </a:rPr>
              <a:t>Јовица Томовић</a:t>
            </a:r>
            <a:endParaRPr lang="sr-Latn-C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Rectangle 6"/>
          <p:cNvSpPr>
            <a:spLocks noChangeArrowheads="1"/>
          </p:cNvSpPr>
          <p:nvPr/>
        </p:nvSpPr>
        <p:spPr bwMode="auto">
          <a:xfrm>
            <a:off x="0" y="1124744"/>
            <a:ext cx="9144000" cy="112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700" marR="5080" indent="469265" algn="ctr">
              <a:lnSpc>
                <a:spcPct val="138400"/>
              </a:lnSpc>
              <a:spcBef>
                <a:spcPts val="100"/>
              </a:spcBef>
            </a:pPr>
            <a:r>
              <a:rPr lang="ru-RU" sz="2400" dirty="0">
                <a:latin typeface="Times New Roman"/>
                <a:cs typeface="Times New Roman"/>
              </a:rPr>
              <a:t>Интегрисане </a:t>
            </a:r>
            <a:r>
              <a:rPr lang="ru-RU" sz="2400" spc="-20" dirty="0">
                <a:latin typeface="Times New Roman"/>
                <a:cs typeface="Times New Roman"/>
              </a:rPr>
              <a:t>акaдемске </a:t>
            </a:r>
            <a:r>
              <a:rPr lang="ru-RU" sz="2400" spc="-50" dirty="0">
                <a:latin typeface="Times New Roman"/>
                <a:cs typeface="Times New Roman"/>
              </a:rPr>
              <a:t>студије </a:t>
            </a:r>
            <a:r>
              <a:rPr lang="ru-RU" sz="2400" spc="-15" dirty="0">
                <a:latin typeface="Times New Roman"/>
                <a:cs typeface="Times New Roman"/>
              </a:rPr>
              <a:t>фармације </a:t>
            </a:r>
            <a:r>
              <a:rPr lang="ru-RU" sz="2400" spc="-585" dirty="0">
                <a:latin typeface="Times New Roman"/>
                <a:cs typeface="Times New Roman"/>
              </a:rPr>
              <a:t> </a:t>
            </a:r>
            <a:endParaRPr lang="ru-RU" sz="2400" spc="-585" dirty="0" smtClean="0">
              <a:latin typeface="Times New Roman"/>
              <a:cs typeface="Times New Roman"/>
            </a:endParaRPr>
          </a:p>
          <a:p>
            <a:pPr marL="12700" marR="5080" indent="469265" algn="ctr">
              <a:lnSpc>
                <a:spcPct val="138400"/>
              </a:lnSpc>
              <a:spcBef>
                <a:spcPts val="100"/>
              </a:spcBef>
            </a:pPr>
            <a:r>
              <a:rPr lang="ru-RU" sz="2400" spc="-5" dirty="0" smtClean="0">
                <a:latin typeface="Times New Roman"/>
                <a:cs typeface="Times New Roman"/>
              </a:rPr>
              <a:t>Основи</a:t>
            </a:r>
            <a:r>
              <a:rPr lang="ru-RU" sz="2400" spc="-10" dirty="0" smtClean="0">
                <a:latin typeface="Times New Roman"/>
                <a:cs typeface="Times New Roman"/>
              </a:rPr>
              <a:t> </a:t>
            </a:r>
            <a:r>
              <a:rPr lang="ru-RU" sz="2400" spc="-25" dirty="0">
                <a:latin typeface="Times New Roman"/>
                <a:cs typeface="Times New Roman"/>
              </a:rPr>
              <a:t>фамакогнозије</a:t>
            </a:r>
            <a:r>
              <a:rPr lang="ru-RU" sz="2400" spc="-30" dirty="0">
                <a:latin typeface="Times New Roman"/>
                <a:cs typeface="Times New Roman"/>
              </a:rPr>
              <a:t> </a:t>
            </a:r>
            <a:r>
              <a:rPr lang="sr-Cyrl-RS" sz="2400" spc="15" dirty="0" smtClean="0">
                <a:latin typeface="Times New Roman"/>
                <a:cs typeface="Times New Roman"/>
              </a:rPr>
              <a:t>и</a:t>
            </a:r>
            <a:r>
              <a:rPr lang="ru-RU" sz="2400" spc="15" dirty="0" smtClean="0">
                <a:latin typeface="Times New Roman"/>
                <a:cs typeface="Times New Roman"/>
              </a:rPr>
              <a:t> </a:t>
            </a:r>
            <a:r>
              <a:rPr lang="ru-RU" sz="2400" spc="-25" dirty="0">
                <a:latin typeface="Times New Roman"/>
                <a:cs typeface="Times New Roman"/>
              </a:rPr>
              <a:t>фитотерапије</a:t>
            </a:r>
            <a:r>
              <a:rPr lang="ru-RU" sz="2400" spc="-7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–</a:t>
            </a:r>
            <a:r>
              <a:rPr lang="ru-RU" sz="2400" spc="-40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В24</a:t>
            </a:r>
          </a:p>
        </p:txBody>
      </p:sp>
      <p:sp>
        <p:nvSpPr>
          <p:cNvPr id="14345" name="Footer Placeholder 7"/>
          <p:cNvSpPr>
            <a:spLocks noGrp="1"/>
          </p:cNvSpPr>
          <p:nvPr>
            <p:ph type="ftr" sz="quarter" idx="11"/>
          </p:nvPr>
        </p:nvSpPr>
        <p:spPr bwMode="auto">
          <a:xfrm>
            <a:off x="3124200" y="6356350"/>
            <a:ext cx="2884714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pc="-5" dirty="0">
                <a:latin typeface="Times New Roman"/>
                <a:cs typeface="Times New Roman"/>
              </a:rPr>
              <a:t>Основи</a:t>
            </a:r>
            <a:r>
              <a:rPr lang="ru-RU" spc="-10" dirty="0">
                <a:latin typeface="Times New Roman"/>
                <a:cs typeface="Times New Roman"/>
              </a:rPr>
              <a:t> </a:t>
            </a:r>
            <a:r>
              <a:rPr lang="ru-RU" spc="-25" dirty="0">
                <a:latin typeface="Times New Roman"/>
                <a:cs typeface="Times New Roman"/>
              </a:rPr>
              <a:t>фамакогнозије</a:t>
            </a:r>
            <a:r>
              <a:rPr lang="ru-RU" spc="-30" dirty="0">
                <a:latin typeface="Times New Roman"/>
                <a:cs typeface="Times New Roman"/>
              </a:rPr>
              <a:t> </a:t>
            </a:r>
            <a:r>
              <a:rPr lang="ru-RU" spc="15" dirty="0">
                <a:latin typeface="Times New Roman"/>
                <a:cs typeface="Times New Roman"/>
              </a:rPr>
              <a:t>и</a:t>
            </a:r>
            <a:r>
              <a:rPr lang="ru-RU" spc="15" dirty="0" smtClean="0">
                <a:latin typeface="Times New Roman"/>
                <a:cs typeface="Times New Roman"/>
              </a:rPr>
              <a:t> </a:t>
            </a:r>
            <a:r>
              <a:rPr lang="ru-RU" spc="-25" dirty="0">
                <a:latin typeface="Times New Roman"/>
                <a:cs typeface="Times New Roman"/>
              </a:rPr>
              <a:t>фитотерапије</a:t>
            </a:r>
            <a:endParaRPr lang="en-US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Физичко-хемијске особине алкалоида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органска једињења; молекулска маса измеду 100 и 900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састоје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од угљеника, водоника, азота, а велики број садржи</a:t>
            </a: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кисеоник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слободни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су растворни у слабо поларним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органским растварачима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(етар, хлороформ, етилацетат...), а нерастворни у води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киселинама (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јабучна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винска, лимунска, меконска...) граде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соли, које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растворне у води и етанолу, а не растварају се 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 поларним растварачима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(кофеин, хинин), везани су за танине 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облику нерастворних таната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постоје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алкалоиди амфотерног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карактера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8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sr-Cyrl-R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Физичко-хемијске особине алкалоида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 број алкалоида показује својство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оптичке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фармаколошки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активни су левогири облици алкалоида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дроге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садрже рацемате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кристалне супстанце,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ређе аморфна,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ретко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течни</a:t>
            </a:r>
            <a:endParaRPr lang="sr-Cyrl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не садрже кисеоник су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течне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конзистенције.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већина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 је безбојна, изузеци: соли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берберина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жуте, а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соли сангвинарина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бакарноцрвене боје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више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мање горког укуса, изузеци: капсаицини, пиперин и кавицин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 љути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91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/>
          <a:lstStyle/>
          <a:p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Биолошка функција алкалоида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Зашто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биљка синтетише алкалоиде? Постоји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неколико претпоставки.</a:t>
            </a:r>
          </a:p>
          <a:p>
            <a:pPr marL="0" indent="0">
              <a:buNone/>
            </a:pPr>
            <a:endParaRPr lang="sr-Cyrl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Сматра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да ова група једињења дефинише однос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биљка-предатор; алкалоиди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штите биљку од хербивора.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Поједини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испољавају антимикробну активност па биљку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штите од гљивичних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бактеријских инфекција.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Одређене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групе алкалоида везују слободне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кисеоничне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радикале,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оштећују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биљно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ткиво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облику соли алкалоида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омогућен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транспорт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одређених специфичних киселина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кроз ткиво биљака.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да неки алкалоиди делују као регулатори растења биљака.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2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/>
          <a:lstStyle/>
          <a:p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Присуство у природи, распрострањеност и локализација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060848"/>
            <a:ext cx="8064896" cy="4065315"/>
          </a:xfrm>
        </p:spPr>
        <p:txBody>
          <a:bodyPr/>
          <a:lstStyle/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су веома ретко присутни у бактеријама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Pseudomonas</a:t>
            </a:r>
            <a:r>
              <a:rPr lang="sr-Cyrl-R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aeruginosa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гљивама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Claviceps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Psylociba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маховинама и папратима.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Ретко се налазе и у голосеменицама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Gymnospermae</a:t>
            </a:r>
            <a:r>
              <a:rPr lang="sr-Cyrl-R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Cephalotaxus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али су широко заступљени у скривеносеменицама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Angiospermae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Најпознатије фамилије које синтетишу алкалоиде: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Amaryllidaceae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Liliaceae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Apocynaceae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Fumariaceae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Papaveraceae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Loganiaceae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R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Magnoliaceae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Solanaceae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Ranunculaceae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Rubiaceae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Rutaceae</a:t>
            </a:r>
            <a:r>
              <a:rPr lang="en-U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RS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Lauraceae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1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Познато је да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 исте биљке садрже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различиту количину алкалоида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дрога су делови у којима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 концентрација алкалоида највећа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Постоје и примери да поједини делови биљке не садрже алкалоиде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су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присутни у другим органима (семе мака не садржи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алкалоиде, листови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хининовца не садрже алкалоиде).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биљкама је ретко присутан само један алкалоид,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обично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ради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смеши хемијски сродних алкалоида.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Kонцентрација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обично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изражава кроз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количину укупних алкалоида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прерачунату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преко доминантног или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фармаколошки најактивнијег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једињења.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Kоличина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 у дрогама се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креће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широком распону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0,0002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15% 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12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  <a:solidFill>
            <a:schemeClr val="bg1"/>
          </a:solidFill>
        </p:spPr>
        <p:txBody>
          <a:bodyPr/>
          <a:lstStyle/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54420793"/>
              </p:ext>
            </p:extLst>
          </p:nvPr>
        </p:nvGraphicFramePr>
        <p:xfrm>
          <a:off x="2987824" y="116632"/>
          <a:ext cx="676875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7504" y="1993860"/>
            <a:ext cx="43204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Поседују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јаку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фармаколошку активност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Доза дефинише лековитост и токси</a:t>
            </a: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ност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510" y="4077072"/>
            <a:ext cx="3349691" cy="19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7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Доказивање алкалоида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84784"/>
            <a:ext cx="8119814" cy="44953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Cyrl-R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sr-Cyrl-R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емијске реакције: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опште реакције засноване су на грађењу тешко растворног комплекса са одговарајућим реагенсима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специфичне реакције су, обично, бојене реакције, базиране на оксидоредукцијама</a:t>
            </a:r>
          </a:p>
          <a:p>
            <a:pPr marL="0" indent="0">
              <a:buNone/>
            </a:pPr>
            <a:r>
              <a:rPr lang="sr-Cyrl-R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Органолептичко доказивање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горак или љут укус (капсаицин и пиперин=љути)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боја пљувачке (берберин = жута боја)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специфичан мирис (кониин).</a:t>
            </a:r>
          </a:p>
          <a:p>
            <a:pPr marL="0" indent="0">
              <a:buNone/>
            </a:pPr>
            <a:r>
              <a:rPr lang="sr-Cyrl-R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Физичке особине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сублимација хинин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 соли хинина флуоресцира</a:t>
            </a:r>
          </a:p>
        </p:txBody>
      </p:sp>
    </p:spTree>
    <p:extLst>
      <p:ext uri="{BB962C8B-B14F-4D97-AF65-F5344CB8AC3E}">
        <p14:creationId xmlns:p14="http://schemas.microsoft.com/office/powerpoint/2010/main" val="37548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Доказивање </a:t>
            </a:r>
            <a:r>
              <a:rPr lang="sr-Cyrl-R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sr-Cyrl-RS" sz="2200" b="1" spc="-10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sr-Cyrl-RS" sz="2200" b="1" spc="-25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b="1" spc="-2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sr-Cyrl-RS" sz="2200" b="1" spc="-15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b="1" spc="-7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sr-Cyrl-RS" sz="2200" b="1" spc="-25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Cyrl-RS" sz="2200" b="1" spc="-15" dirty="0" smtClean="0">
                <a:latin typeface="Times New Roman" pitchFamily="18" charset="0"/>
                <a:cs typeface="Times New Roman" pitchFamily="18" charset="0"/>
              </a:rPr>
              <a:t>шки (биолошки)</a:t>
            </a:r>
            <a:r>
              <a:rPr lang="sr-Cyrl-RS" sz="2200" b="1" spc="-15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>
              <a:buNone/>
            </a:pPr>
            <a:r>
              <a:rPr lang="sr-Cyrl-RS" sz="2200" spc="-15" dirty="0" smtClean="0">
                <a:latin typeface="Times New Roman" pitchFamily="18" charset="0"/>
                <a:cs typeface="Times New Roman" pitchFamily="18" charset="0"/>
              </a:rPr>
              <a:t>Хиосцијамини и атропин изазивају мидријазу;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физостигмин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пилокарпин </a:t>
            </a:r>
            <a:r>
              <a:rPr lang="ru-RU" sz="2200" spc="-4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40" dirty="0" smtClean="0">
                <a:latin typeface="Times New Roman" pitchFamily="18" charset="0"/>
                <a:cs typeface="Times New Roman" pitchFamily="18" charset="0"/>
              </a:rPr>
              <a:t>миозу;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ергот-алкалоиди </a:t>
            </a:r>
            <a:r>
              <a:rPr lang="ru-RU" sz="2200" spc="-4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изазивају	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контракцију </a:t>
            </a:r>
            <a:r>
              <a:rPr lang="ru-RU" sz="2200" spc="-4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изолованог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утеруса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 мачке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spc="-4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потамњивање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кресте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35" dirty="0" smtClean="0">
                <a:latin typeface="Times New Roman" pitchFamily="18" charset="0"/>
                <a:cs typeface="Times New Roman" pitchFamily="18" charset="0"/>
              </a:rPr>
              <a:t>петла; </a:t>
            </a:r>
            <a:r>
              <a:rPr lang="ru-RU" sz="22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стрихнин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дат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парентерално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изазива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карактеристичне </a:t>
            </a:r>
            <a:r>
              <a:rPr lang="ru-RU" sz="2200" spc="-4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грчеве</a:t>
            </a:r>
            <a:r>
              <a:rPr lang="ru-RU" sz="220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животиња</a:t>
            </a:r>
            <a:r>
              <a:rPr lang="ru-RU" sz="22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0" dirty="0" smtClean="0">
                <a:latin typeface="Times New Roman" pitchFamily="18" charset="0"/>
                <a:cs typeface="Times New Roman" pitchFamily="18" charset="0"/>
              </a:rPr>
              <a:t>итд.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Хроматографија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танком слоју адсорбенса,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течна хроматографија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гасна хроматографија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39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80728"/>
            <a:ext cx="7886700" cy="709961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Опште таложне реакције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287186"/>
              </p:ext>
            </p:extLst>
          </p:nvPr>
        </p:nvGraphicFramePr>
        <p:xfrm>
          <a:off x="1006043" y="1856282"/>
          <a:ext cx="7238365" cy="49570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3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362">
                <a:tc>
                  <a:txBody>
                    <a:bodyPr/>
                    <a:lstStyle/>
                    <a:p>
                      <a:pPr marL="448309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sr-Cyrl-RS" sz="1600" b="1" spc="-30" dirty="0" smtClean="0">
                          <a:latin typeface="Times New Roman"/>
                          <a:cs typeface="Times New Roman"/>
                        </a:rPr>
                        <a:t>Таложни</a:t>
                      </a:r>
                      <a:r>
                        <a:rPr lang="sr-Cyrl-RS" sz="1600" b="1" spc="-30" baseline="0" dirty="0" smtClean="0">
                          <a:latin typeface="Times New Roman"/>
                          <a:cs typeface="Times New Roman"/>
                        </a:rPr>
                        <a:t> реагенс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ABA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sr-Cyrl-RS" sz="1600" b="1" spc="-5" dirty="0" smtClean="0">
                          <a:latin typeface="Times New Roman"/>
                          <a:cs typeface="Times New Roman"/>
                        </a:rPr>
                        <a:t>Састав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ABA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lang="sr-Cyrl-RS" sz="1600" b="1" spc="-35" dirty="0" smtClean="0">
                          <a:latin typeface="Times New Roman"/>
                          <a:cs typeface="Times New Roman"/>
                        </a:rPr>
                        <a:t>Талог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74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ABA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745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Mayer-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89535" marR="48260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калијум-тетрајодмеркура(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II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)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жућкастобели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738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spc="-5" dirty="0" err="1" smtClean="0">
                          <a:latin typeface="Times New Roman"/>
                          <a:cs typeface="Times New Roman"/>
                        </a:rPr>
                        <a:t>Dragendorff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Калијум-јодбизмутат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наранџастосмеђи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7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spc="-25" dirty="0" smtClean="0">
                          <a:latin typeface="Times New Roman"/>
                          <a:cs typeface="Times New Roman"/>
                        </a:rPr>
                        <a:t>Wagner-</a:t>
                      </a:r>
                      <a:r>
                        <a:rPr lang="sr-Cyrl-RS" sz="1600" spc="-25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јод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калијум</a:t>
                      </a:r>
                      <a:r>
                        <a:rPr lang="sr-Cyrl-RS" sz="1600" spc="-5" baseline="0" dirty="0" smtClean="0">
                          <a:latin typeface="Times New Roman"/>
                          <a:cs typeface="Times New Roman"/>
                        </a:rPr>
                        <a:t> јодид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25717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црвенкастосмећ, смеђ или мрк, понекад уљаст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201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spc="-10" dirty="0" smtClean="0">
                          <a:latin typeface="Times New Roman"/>
                          <a:cs typeface="Times New Roman"/>
                        </a:rPr>
                        <a:t>Hager-</a:t>
                      </a:r>
                      <a:r>
                        <a:rPr lang="sr-Cyrl-RS" sz="1600" spc="-10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89535" marR="46164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Пикринска</a:t>
                      </a:r>
                      <a:r>
                        <a:rPr lang="sr-Cyrl-RS" sz="1600" spc="-5" baseline="0" dirty="0" smtClean="0">
                          <a:latin typeface="Times New Roman"/>
                          <a:cs typeface="Times New Roman"/>
                        </a:rPr>
                        <a:t> киселина</a:t>
                      </a:r>
                      <a:r>
                        <a:rPr sz="16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(2</a:t>
                      </a:r>
                      <a:r>
                        <a:rPr sz="1600" spc="5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600" spc="5" dirty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1600" dirty="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sz="1600" spc="5" dirty="0" smtClean="0">
                          <a:latin typeface="Times New Roman"/>
                          <a:cs typeface="Times New Roman"/>
                        </a:rPr>
                        <a:t>.</a:t>
                      </a:r>
                      <a:r>
                        <a:rPr sz="1600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тринитрофенол</a:t>
                      </a:r>
                      <a:r>
                        <a:rPr sz="1600" dirty="0" smtClean="0">
                          <a:latin typeface="Times New Roman"/>
                          <a:cs typeface="Times New Roman"/>
                        </a:rPr>
                        <a:t>)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36385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жути, кристални пикрати, 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951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Раствор</a:t>
                      </a:r>
                      <a:r>
                        <a:rPr lang="sr-Cyrl-RS" sz="1600" spc="-5" baseline="0" dirty="0" smtClean="0">
                          <a:latin typeface="Times New Roman"/>
                          <a:cs typeface="Times New Roman"/>
                        </a:rPr>
                        <a:t> танина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600" dirty="0">
                          <a:latin typeface="Times New Roman"/>
                          <a:cs typeface="Times New Roman"/>
                        </a:rPr>
                        <a:t>5%</a:t>
                      </a:r>
                      <a:r>
                        <a:rPr sz="16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sr-Cyrl-RS" sz="1600" spc="0" dirty="0" smtClean="0">
                          <a:latin typeface="Times New Roman"/>
                          <a:cs typeface="Times New Roman"/>
                        </a:rPr>
                        <a:t>у</a:t>
                      </a:r>
                      <a:r>
                        <a:rPr lang="sr-Cyrl-RS" sz="1600" spc="0" baseline="0" dirty="0" smtClean="0">
                          <a:latin typeface="Times New Roman"/>
                          <a:cs typeface="Times New Roman"/>
                        </a:rPr>
                        <a:t> води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Смеђ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600" spc="-5" dirty="0" err="1" smtClean="0">
                          <a:latin typeface="Times New Roman"/>
                          <a:cs typeface="Times New Roman"/>
                        </a:rPr>
                        <a:t>Reinecke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ова</a:t>
                      </a:r>
                      <a:r>
                        <a:rPr lang="sr-Cyrl-RS" sz="1600" spc="-5" baseline="0" dirty="0" smtClean="0">
                          <a:latin typeface="Times New Roman"/>
                          <a:cs typeface="Times New Roman"/>
                        </a:rPr>
                        <a:t> со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600" spc="-5" dirty="0">
                          <a:latin typeface="Times New Roman"/>
                          <a:cs typeface="Times New Roman"/>
                        </a:rPr>
                        <a:t>NH</a:t>
                      </a:r>
                      <a:r>
                        <a:rPr sz="1600" spc="-7" baseline="-20833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600" spc="179" baseline="-20833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[Cr(SCN)</a:t>
                      </a:r>
                      <a:r>
                        <a:rPr sz="1600" spc="-7" baseline="-20833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(NH</a:t>
                      </a:r>
                      <a:r>
                        <a:rPr sz="1600" spc="-7" baseline="-20833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)</a:t>
                      </a:r>
                      <a:r>
                        <a:rPr sz="1600" spc="-7" baseline="-20833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600" spc="-5" dirty="0">
                          <a:latin typeface="Times New Roman"/>
                          <a:cs typeface="Times New Roman"/>
                        </a:rPr>
                        <a:t>]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ружичаст, пахуљаст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7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600" spc="-5" dirty="0" err="1" smtClean="0">
                          <a:latin typeface="Times New Roman"/>
                          <a:cs typeface="Times New Roman"/>
                        </a:rPr>
                        <a:t>Sonnennschein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89535" marR="6769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Фосфомолибденска</a:t>
                      </a:r>
                      <a:r>
                        <a:rPr lang="sr-Cyrl-RS" sz="1600" baseline="0" dirty="0" smtClean="0">
                          <a:latin typeface="Times New Roman"/>
                          <a:cs typeface="Times New Roman"/>
                        </a:rPr>
                        <a:t> киселина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1752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најпре жут, касније плавозелен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0079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600" spc="-5" dirty="0" err="1" smtClean="0">
                          <a:latin typeface="Times New Roman"/>
                          <a:cs typeface="Times New Roman"/>
                        </a:rPr>
                        <a:t>Scheibler</a:t>
                      </a:r>
                      <a:r>
                        <a:rPr sz="1600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sr-Cyrl-RS" sz="1600" spc="-5" dirty="0" smtClean="0">
                          <a:latin typeface="Times New Roman"/>
                          <a:cs typeface="Times New Roman"/>
                        </a:rPr>
                        <a:t>ов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89535" marR="7912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Фосфоволфрамова</a:t>
                      </a:r>
                      <a:r>
                        <a:rPr lang="sr-Cyrl-RS" sz="1600" baseline="0" dirty="0" smtClean="0">
                          <a:latin typeface="Times New Roman"/>
                          <a:cs typeface="Times New Roman"/>
                        </a:rPr>
                        <a:t> киселина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sr-Cyrl-RS" sz="1600" dirty="0" smtClean="0">
                          <a:latin typeface="Times New Roman"/>
                          <a:cs typeface="Times New Roman"/>
                        </a:rPr>
                        <a:t>жут</a:t>
                      </a:r>
                      <a:r>
                        <a:rPr lang="sr-Cyrl-RS" sz="1600" baseline="0" dirty="0" smtClean="0">
                          <a:latin typeface="Times New Roman"/>
                          <a:cs typeface="Times New Roman"/>
                        </a:rPr>
                        <a:t> аморфан</a:t>
                      </a:r>
                      <a:endParaRPr sz="1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F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17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7544" y="991192"/>
            <a:ext cx="8352928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latin typeface="Times New Roman" pitchFamily="18" charset="0"/>
                <a:cs typeface="Times New Roman" pitchFamily="18" charset="0"/>
              </a:rPr>
              <a:t>Специфичне</a:t>
            </a:r>
            <a:r>
              <a:rPr sz="28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pc="-15" dirty="0">
                <a:latin typeface="Times New Roman" pitchFamily="18" charset="0"/>
                <a:cs typeface="Times New Roman" pitchFamily="18" charset="0"/>
              </a:rPr>
              <a:t>бојене</a:t>
            </a:r>
            <a:r>
              <a:rPr sz="2800" spc="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pc="-5" dirty="0">
                <a:latin typeface="Times New Roman" pitchFamily="18" charset="0"/>
                <a:cs typeface="Times New Roman" pitchFamily="18" charset="0"/>
              </a:rPr>
              <a:t>реакције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 pitchFamily="18" charset="0"/>
                <a:cs typeface="Times New Roman" pitchFamily="18" charset="0"/>
              </a:rPr>
              <a:t>тропански</a:t>
            </a:r>
            <a:r>
              <a:rPr sz="28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pc="-20" dirty="0"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sz="28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pc="-5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2800" spc="-5" dirty="0" err="1" smtClean="0">
                <a:latin typeface="Times New Roman" pitchFamily="18" charset="0"/>
                <a:cs typeface="Times New Roman" pitchFamily="18" charset="0"/>
              </a:rPr>
              <a:t>Виталијев</a:t>
            </a:r>
            <a:r>
              <a:rPr lang="sr-Cyrl-RS" sz="2800" spc="-5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800" spc="1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spc="-5" dirty="0" err="1" smtClean="0">
                <a:latin typeface="Times New Roman" pitchFamily="18" charset="0"/>
                <a:cs typeface="Times New Roman" pitchFamily="18" charset="0"/>
              </a:rPr>
              <a:t>реакциј</a:t>
            </a:r>
            <a:r>
              <a:rPr lang="sr-Cyrl-RS" sz="2800" spc="-5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5134" y="1811253"/>
            <a:ext cx="8259313" cy="349134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393700" marR="43180" indent="-342900" algn="just">
              <a:lnSpc>
                <a:spcPts val="2110"/>
              </a:lnSpc>
              <a:spcBef>
                <a:spcPts val="605"/>
              </a:spcBef>
            </a:pPr>
            <a:endParaRPr lang="sr-Cyrl-RS" sz="22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393700" marR="43180" indent="-342900" algn="just">
              <a:lnSpc>
                <a:spcPts val="2110"/>
              </a:lnSpc>
              <a:spcBef>
                <a:spcPts val="605"/>
              </a:spcBef>
            </a:pPr>
            <a:r>
              <a:rPr sz="2200" spc="-5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г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дроге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прашку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мућка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се 0.05 М H</a:t>
            </a:r>
            <a:r>
              <a:rPr sz="2200" spc="-7" baseline="-1724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sz="2200" spc="-7" baseline="-1724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смеса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филтрира.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Затим </a:t>
            </a:r>
            <a:r>
              <a:rPr sz="2200" spc="-48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5" dirty="0" err="1">
                <a:latin typeface="Times New Roman" pitchFamily="18" charset="0"/>
                <a:cs typeface="Times New Roman" pitchFamily="18" charset="0"/>
              </a:rPr>
              <a:t>дода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 smtClean="0">
                <a:latin typeface="Times New Roman" pitchFamily="18" charset="0"/>
                <a:cs typeface="Times New Roman" pitchFamily="18" charset="0"/>
              </a:rPr>
              <a:t>амонијак</a:t>
            </a:r>
            <a:r>
              <a:rPr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екстрахује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са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етром.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Дода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димљива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азотна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упари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сува.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Дода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ацетон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у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капима,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алкохолни</a:t>
            </a:r>
            <a:r>
              <a:rPr sz="22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раствор</a:t>
            </a:r>
            <a:r>
              <a:rPr sz="22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калијум-хидроксида.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113030" algn="just">
              <a:lnSpc>
                <a:spcPts val="2255"/>
              </a:lnSpc>
            </a:pPr>
            <a:r>
              <a:rPr sz="2200" spc="-5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присуству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тропанских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алкалоида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(хиосциамин,</a:t>
            </a:r>
            <a:r>
              <a:rPr sz="2200" spc="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атропин,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93700" algn="just">
              <a:lnSpc>
                <a:spcPts val="2520"/>
              </a:lnSpc>
            </a:pPr>
            <a:r>
              <a:rPr sz="2200" spc="-25" dirty="0">
                <a:latin typeface="Times New Roman" pitchFamily="18" charset="0"/>
                <a:cs typeface="Times New Roman" pitchFamily="18" charset="0"/>
              </a:rPr>
              <a:t>скополамин),</a:t>
            </a:r>
            <a:r>
              <a:rPr sz="22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развија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20" dirty="0">
                <a:solidFill>
                  <a:srgbClr val="6E2E9F"/>
                </a:solidFill>
                <a:latin typeface="Times New Roman" pitchFamily="18" charset="0"/>
                <a:cs typeface="Times New Roman" pitchFamily="18" charset="0"/>
              </a:rPr>
              <a:t>тамнољубичаста</a:t>
            </a:r>
            <a:r>
              <a:rPr sz="2200" b="1" spc="35" dirty="0">
                <a:solidFill>
                  <a:srgbClr val="6E2E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15" dirty="0">
                <a:solidFill>
                  <a:srgbClr val="6E2E9F"/>
                </a:solidFill>
                <a:latin typeface="Times New Roman" pitchFamily="18" charset="0"/>
                <a:cs typeface="Times New Roman" pitchFamily="18" charset="0"/>
              </a:rPr>
              <a:t>боја</a:t>
            </a:r>
            <a:r>
              <a:rPr sz="2200" b="1" spc="20" dirty="0">
                <a:solidFill>
                  <a:srgbClr val="6E2E9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(Ph.</a:t>
            </a:r>
            <a:r>
              <a:rPr sz="2200" spc="1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Jug.V).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93700" indent="-342900" algn="just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93065" algn="l"/>
                <a:tab pos="393700" algn="l"/>
              </a:tabLst>
            </a:pPr>
            <a:r>
              <a:rPr sz="2200" i="1" spc="-10" dirty="0" err="1" smtClean="0">
                <a:latin typeface="Times New Roman" pitchFamily="18" charset="0"/>
                <a:cs typeface="Times New Roman" pitchFamily="18" charset="0"/>
              </a:rPr>
              <a:t>Belladonnae</a:t>
            </a:r>
            <a:r>
              <a:rPr sz="2200" i="1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sz="2200" i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(radix),</a:t>
            </a:r>
            <a:r>
              <a:rPr sz="2200" i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(лист</a:t>
            </a:r>
            <a:r>
              <a:rPr sz="2200" i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5" dirty="0">
                <a:latin typeface="Times New Roman" pitchFamily="18" charset="0"/>
                <a:cs typeface="Times New Roman" pitchFamily="18" charset="0"/>
              </a:rPr>
              <a:t>велебиља)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93700" indent="-342900" algn="just">
              <a:lnSpc>
                <a:spcPct val="100000"/>
              </a:lnSpc>
              <a:buFont typeface="Arial"/>
              <a:buChar char="•"/>
              <a:tabLst>
                <a:tab pos="393065" algn="l"/>
                <a:tab pos="393700" algn="l"/>
              </a:tabLst>
            </a:pP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Stramonii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 folium</a:t>
            </a:r>
            <a:r>
              <a:rPr sz="2200" i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(лист</a:t>
            </a:r>
            <a:r>
              <a:rPr sz="2200" i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семе</a:t>
            </a:r>
            <a:r>
              <a:rPr sz="2200" i="1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5" dirty="0">
                <a:latin typeface="Times New Roman" pitchFamily="18" charset="0"/>
                <a:cs typeface="Times New Roman" pitchFamily="18" charset="0"/>
              </a:rPr>
              <a:t>татуле),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93700" indent="-342900" algn="just">
              <a:lnSpc>
                <a:spcPct val="100000"/>
              </a:lnSpc>
              <a:buFont typeface="Arial"/>
              <a:buChar char="•"/>
              <a:tabLst>
                <a:tab pos="393065" algn="l"/>
                <a:tab pos="393700" algn="l"/>
              </a:tabLst>
            </a:pP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Hyosciami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 folium</a:t>
            </a:r>
            <a:r>
              <a:rPr sz="2200" i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(лист</a:t>
            </a:r>
            <a:r>
              <a:rPr sz="2200" i="1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5" dirty="0">
                <a:latin typeface="Times New Roman" pitchFamily="18" charset="0"/>
                <a:cs typeface="Times New Roman" pitchFamily="18" charset="0"/>
              </a:rPr>
              <a:t>бунике).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7271" y="4751853"/>
            <a:ext cx="2527176" cy="191683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139952" y="6052515"/>
            <a:ext cx="195516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Atropa</a:t>
            </a:r>
            <a:r>
              <a:rPr sz="1800" i="1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belladona</a:t>
            </a:r>
            <a:endParaRPr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4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555" y="1052736"/>
            <a:ext cx="8229600" cy="547464"/>
          </a:xfrm>
        </p:spPr>
        <p:txBody>
          <a:bodyPr/>
          <a:lstStyle/>
          <a:p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555" y="1600200"/>
            <a:ext cx="8229600" cy="4525963"/>
          </a:xfrm>
        </p:spPr>
        <p:txBody>
          <a:bodyPr/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Шта је заједничко свим овим структурама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680" y="1916832"/>
            <a:ext cx="54673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9126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Мурексидна реакција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2776"/>
            <a:ext cx="7886700" cy="4764187"/>
          </a:xfrm>
        </p:spPr>
        <p:txBody>
          <a:bodyPr/>
          <a:lstStyle/>
          <a:p>
            <a:pPr marL="685800" lvl="2" indent="0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доказивање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ксантинских деривата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осталих једињења сличне структуре користи се мурексидна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реакција.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 додатка 25%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једне капи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потом упаравањем до сувог остатка настаје наранџасти талог.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Додавањем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неколико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капи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</a:t>
            </a:r>
            <a:r>
              <a:rPr 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долази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формирања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љубичасте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боје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sz="2200" dirty="0"/>
          </a:p>
        </p:txBody>
      </p:sp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3645024"/>
            <a:ext cx="4536504" cy="283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346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836195"/>
          </a:xfrm>
        </p:spPr>
        <p:txBody>
          <a:bodyPr/>
          <a:lstStyle/>
          <a:p>
            <a:pPr marL="0" indent="0">
              <a:buNone/>
            </a:pPr>
            <a:r>
              <a:rPr lang="sr-Cyrl-RS" sz="2800" spc="-20" dirty="0" smtClean="0">
                <a:latin typeface="Times New Roman" pitchFamily="18" charset="0"/>
                <a:cs typeface="Times New Roman" pitchFamily="18" charset="0"/>
              </a:rPr>
              <a:t>ергот-алакалоиди </a:t>
            </a:r>
            <a:r>
              <a:rPr lang="sr-Cyrl-RS" sz="2800" b="1" spc="-5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sr-Cyrl-RS" sz="2800" b="1" spc="-10" dirty="0" smtClean="0">
                <a:latin typeface="Times New Roman" pitchFamily="18" charset="0"/>
                <a:cs typeface="Times New Roman" pitchFamily="18" charset="0"/>
              </a:rPr>
              <a:t>Ван </a:t>
            </a:r>
            <a:r>
              <a:rPr lang="sr-Cyrl-RS" sz="2800" b="1" spc="-45" dirty="0" smtClean="0">
                <a:latin typeface="Times New Roman" pitchFamily="18" charset="0"/>
                <a:cs typeface="Times New Roman" pitchFamily="18" charset="0"/>
              </a:rPr>
              <a:t>Уркова </a:t>
            </a:r>
            <a:r>
              <a:rPr lang="sr-Cyrl-RS" sz="2800" spc="-10" dirty="0" smtClean="0">
                <a:latin typeface="Times New Roman" pitchFamily="18" charset="0"/>
                <a:cs typeface="Times New Roman" pitchFamily="18" charset="0"/>
              </a:rPr>
              <a:t>реакција </a:t>
            </a:r>
          </a:p>
          <a:p>
            <a:pPr marL="0" indent="0">
              <a:buNone/>
            </a:pPr>
            <a:endParaRPr lang="sr-Cyrl-RS" sz="2800" spc="-10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sr-Cyrl-RS" sz="2400" spc="-25" dirty="0" smtClean="0">
                <a:latin typeface="Times New Roman" pitchFamily="18" charset="0"/>
                <a:cs typeface="Times New Roman" pitchFamily="18" charset="0"/>
              </a:rPr>
              <a:t>Деолеирана </a:t>
            </a:r>
            <a:r>
              <a:rPr lang="sr-Cyrl-RS" sz="2400" spc="-20" dirty="0" smtClean="0">
                <a:latin typeface="Times New Roman" pitchFamily="18" charset="0"/>
                <a:cs typeface="Times New Roman" pitchFamily="18" charset="0"/>
              </a:rPr>
              <a:t> дрога</a:t>
            </a:r>
            <a:r>
              <a:rPr lang="sr-Cyrl-RS" sz="24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прашку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заалкалише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5" dirty="0" smtClean="0">
                <a:latin typeface="Times New Roman" pitchFamily="18" charset="0"/>
                <a:cs typeface="Times New Roman" pitchFamily="18" charset="0"/>
              </a:rPr>
              <a:t>раствором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20" dirty="0" smtClean="0">
                <a:latin typeface="Times New Roman" pitchFamily="18" charset="0"/>
                <a:cs typeface="Times New Roman" pitchFamily="18" charset="0"/>
              </a:rPr>
              <a:t>амонијака</a:t>
            </a:r>
            <a:r>
              <a:rPr lang="sr-Cyrl-RS" sz="24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екстрахује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етром. </a:t>
            </a:r>
            <a:r>
              <a:rPr lang="sr-Cyrl-RS" sz="2400" spc="-25" dirty="0" smtClean="0">
                <a:latin typeface="Times New Roman" pitchFamily="18" charset="0"/>
                <a:cs typeface="Times New Roman" pitchFamily="18" charset="0"/>
              </a:rPr>
              <a:t>Етарски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екстракт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2400" spc="-25" dirty="0" smtClean="0">
                <a:latin typeface="Times New Roman" pitchFamily="18" charset="0"/>
                <a:cs typeface="Times New Roman" pitchFamily="18" charset="0"/>
              </a:rPr>
              <a:t>измућка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са </a:t>
            </a:r>
            <a:r>
              <a:rPr lang="sr-Cyrl-RS" sz="2400" spc="-30" dirty="0" smtClean="0">
                <a:latin typeface="Times New Roman" pitchFamily="18" charset="0"/>
                <a:cs typeface="Times New Roman" pitchFamily="18" charset="0"/>
              </a:rPr>
              <a:t>воденим </a:t>
            </a:r>
            <a:r>
              <a:rPr lang="sr-Cyrl-RS" sz="240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раствором </a:t>
            </a:r>
            <a:r>
              <a:rPr lang="sr-Cyrl-RS" sz="2400" spc="-15" dirty="0" smtClean="0">
                <a:latin typeface="Times New Roman" pitchFamily="18" charset="0"/>
                <a:cs typeface="Times New Roman" pitchFamily="18" charset="0"/>
              </a:rPr>
              <a:t>винске киселине.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400" spc="-30" dirty="0" smtClean="0">
                <a:latin typeface="Times New Roman" pitchFamily="18" charset="0"/>
                <a:cs typeface="Times New Roman" pitchFamily="18" charset="0"/>
              </a:rPr>
              <a:t>водено-кисели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екстракт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40" dirty="0" smtClean="0">
                <a:latin typeface="Times New Roman" pitchFamily="18" charset="0"/>
                <a:cs typeface="Times New Roman" pitchFamily="18" charset="0"/>
              </a:rPr>
              <a:t>додаје</a:t>
            </a:r>
            <a:r>
              <a:rPr lang="sr-Cyrl-RS" sz="24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spc="-1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spc="-1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диметиламинобензалдехид: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 у</a:t>
            </a:r>
            <a:r>
              <a:rPr lang="sr-Cyrl-RS" sz="2400" spc="56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присуству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spc="-15" dirty="0" smtClean="0">
                <a:latin typeface="Times New Roman" pitchFamily="18" charset="0"/>
                <a:cs typeface="Times New Roman" pitchFamily="18" charset="0"/>
              </a:rPr>
              <a:t>деривата лизергне </a:t>
            </a:r>
            <a:r>
              <a:rPr lang="sr-Cyrl-RS" sz="2400" spc="-20" dirty="0" smtClean="0">
                <a:latin typeface="Times New Roman" pitchFamily="18" charset="0"/>
                <a:cs typeface="Times New Roman" pitchFamily="18" charset="0"/>
              </a:rPr>
              <a:t>киселине (ергот-алкалоиди), </a:t>
            </a:r>
            <a:r>
              <a:rPr lang="sr-Cyrl-RS" sz="2400" spc="-10" dirty="0" smtClean="0">
                <a:latin typeface="Times New Roman" pitchFamily="18" charset="0"/>
                <a:cs typeface="Times New Roman" pitchFamily="18" charset="0"/>
              </a:rPr>
              <a:t>јавља 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spc="-15" dirty="0" smtClean="0">
                <a:latin typeface="Times New Roman" pitchFamily="18" charset="0"/>
                <a:cs typeface="Times New Roman" pitchFamily="18" charset="0"/>
              </a:rPr>
              <a:t>плава</a:t>
            </a:r>
            <a:r>
              <a:rPr lang="sr-Cyrl-RS" sz="2400" b="1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spc="-5" dirty="0" smtClean="0">
                <a:latin typeface="Times New Roman" pitchFamily="18" charset="0"/>
                <a:cs typeface="Times New Roman" pitchFamily="18" charset="0"/>
              </a:rPr>
              <a:t>боја</a:t>
            </a:r>
            <a:r>
              <a:rPr lang="sr-Cyrl-RS" sz="2400" spc="-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79912" y="4365104"/>
            <a:ext cx="2907792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1560" y="2259393"/>
            <a:ext cx="7992888" cy="2770696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303531" marR="255748" indent="-293214">
              <a:spcBef>
                <a:spcPts val="86"/>
              </a:spcBef>
              <a:buFont typeface="Arial MT"/>
              <a:buChar char="•"/>
              <a:tabLst>
                <a:tab pos="367603" algn="l"/>
                <a:tab pos="368146" algn="l"/>
              </a:tabLst>
            </a:pP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избора за хемијску идентификацију алкалоидних дрога  према савременим фармакопејама</a:t>
            </a:r>
          </a:p>
          <a:p>
            <a:pPr marL="303531" marR="255748" indent="-293214">
              <a:spcBef>
                <a:spcPts val="86"/>
              </a:spcBef>
              <a:buFont typeface="Arial MT"/>
              <a:buChar char="•"/>
              <a:tabLst>
                <a:tab pos="367603" algn="l"/>
                <a:tab pos="368146" algn="l"/>
              </a:tabLst>
            </a:pP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адсорбенс најчешће силикагел</a:t>
            </a:r>
          </a:p>
          <a:p>
            <a:pPr marL="303531" marR="255748" indent="-293214">
              <a:spcBef>
                <a:spcPts val="86"/>
              </a:spcBef>
              <a:buFont typeface="Arial MT"/>
              <a:buChar char="•"/>
              <a:tabLst>
                <a:tab pos="367603" algn="l"/>
                <a:tab pos="368146" algn="l"/>
              </a:tabLst>
            </a:pP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мобилна фаза алкалне реакције (изузетак алкалоиди који реагују  неутрално или слабо базно)</a:t>
            </a:r>
          </a:p>
          <a:p>
            <a:pPr marL="303531" marR="255748" indent="-293214">
              <a:spcBef>
                <a:spcPts val="86"/>
              </a:spcBef>
              <a:buFont typeface="Arial MT"/>
              <a:buChar char="•"/>
              <a:tabLst>
                <a:tab pos="367603" algn="l"/>
                <a:tab pos="368146" algn="l"/>
              </a:tabLst>
            </a:pP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се раздвајају само слободне алкалоид-базе</a:t>
            </a:r>
          </a:p>
          <a:p>
            <a:pPr marL="303531" marR="255748" indent="-293214">
              <a:spcBef>
                <a:spcPts val="86"/>
              </a:spcBef>
              <a:buFont typeface="Arial MT"/>
              <a:buChar char="•"/>
              <a:tabLst>
                <a:tab pos="367603" algn="l"/>
                <a:tab pos="368146" algn="l"/>
              </a:tabLst>
            </a:pP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поредбене супстанце: изоловани алкалоиди у слободном облику  или у облику соли</a:t>
            </a:r>
            <a:endParaRPr lang="sr-Cyrl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59632" y="1196752"/>
            <a:ext cx="6748926" cy="872192"/>
          </a:xfrm>
          <a:prstGeom prst="rect">
            <a:avLst/>
          </a:prstGeom>
        </p:spPr>
        <p:txBody>
          <a:bodyPr vert="horz" wrap="square" lIns="0" tIns="10317" rIns="0" bIns="0" rtlCol="0" anchor="ctr">
            <a:spAutoFit/>
          </a:bodyPr>
          <a:lstStyle/>
          <a:p>
            <a:pPr marL="2465711" marR="4344" indent="-2455394">
              <a:lnSpc>
                <a:spcPct val="100000"/>
              </a:lnSpc>
              <a:spcBef>
                <a:spcPts val="81"/>
              </a:spcBef>
            </a:pPr>
            <a:r>
              <a:rPr lang="sr-Cyrl-RS"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Доказивање хроматографијом на танком слоју</a:t>
            </a:r>
            <a:r>
              <a:rPr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sz="28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TLC)</a:t>
            </a:r>
          </a:p>
        </p:txBody>
      </p:sp>
    </p:spTree>
    <p:extLst>
      <p:ext uri="{BB962C8B-B14F-4D97-AF65-F5344CB8AC3E}">
        <p14:creationId xmlns:p14="http://schemas.microsoft.com/office/powerpoint/2010/main" val="312217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1560" y="1537453"/>
            <a:ext cx="7375104" cy="1716561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353216" marR="4344" indent="-342900" algn="just">
              <a:spcBef>
                <a:spcPts val="86"/>
              </a:spcBef>
              <a:buFont typeface="Arial" panose="020B0604020202020204" pitchFamily="34" charset="0"/>
              <a:buChar char="•"/>
            </a:pPr>
            <a:r>
              <a:rPr lang="sr-Cyrl-RS" sz="2200" spc="-4" dirty="0">
                <a:latin typeface="Times New Roman"/>
                <a:cs typeface="Times New Roman"/>
              </a:rPr>
              <a:t>За постхроматогарфску дериватизацију алкалоида са терцијерним и  кватернерним азотом најчешће се користи општи Драгендорфф-ов  реагенс (калијум-јодбизмутат</a:t>
            </a:r>
            <a:r>
              <a:rPr lang="sr-Cyrl-RS" sz="2200" spc="-4" dirty="0" smtClean="0">
                <a:latin typeface="Times New Roman"/>
                <a:cs typeface="Times New Roman"/>
              </a:rPr>
              <a:t>).</a:t>
            </a:r>
          </a:p>
          <a:p>
            <a:pPr marL="353216" marR="4344" indent="-342900" algn="just">
              <a:spcBef>
                <a:spcPts val="86"/>
              </a:spcBef>
              <a:buFont typeface="Arial" panose="020B0604020202020204" pitchFamily="34" charset="0"/>
              <a:buChar char="•"/>
            </a:pPr>
            <a:r>
              <a:rPr lang="sr-Cyrl-RS" sz="2200" spc="-4" dirty="0" smtClean="0">
                <a:latin typeface="Times New Roman"/>
                <a:cs typeface="Times New Roman"/>
              </a:rPr>
              <a:t>Зоне </a:t>
            </a:r>
            <a:r>
              <a:rPr lang="sr-Cyrl-RS" sz="2200" spc="-4" dirty="0">
                <a:latin typeface="Times New Roman"/>
                <a:cs typeface="Times New Roman"/>
              </a:rPr>
              <a:t>алкалоида на  хроматогарму боје се наранџасто (доказивање тропанолних  алкалоида у дрогама)</a:t>
            </a:r>
            <a:endParaRPr lang="sr-Cyrl-RS" sz="2200" spc="-4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7544" y="1043479"/>
            <a:ext cx="8352928" cy="441305"/>
          </a:xfrm>
          <a:prstGeom prst="rect">
            <a:avLst/>
          </a:prstGeom>
        </p:spPr>
        <p:txBody>
          <a:bodyPr vert="horz" wrap="square" lIns="0" tIns="10317" rIns="0" bIns="0" rtlCol="0" anchor="ctr">
            <a:spAutoFit/>
          </a:bodyPr>
          <a:lstStyle/>
          <a:p>
            <a:pPr marL="10860">
              <a:lnSpc>
                <a:spcPct val="100000"/>
              </a:lnSpc>
              <a:spcBef>
                <a:spcPts val="81"/>
              </a:spcBef>
            </a:pPr>
            <a:r>
              <a:rPr lang="sr-Cyrl-RS"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Детекција алкалоида после раздвајања на танком слоју</a:t>
            </a:r>
            <a:r>
              <a:rPr sz="2800" spc="-2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800" spc="-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99592" y="3290718"/>
            <a:ext cx="7411456" cy="3245374"/>
            <a:chOff x="850266" y="3320796"/>
            <a:chExt cx="8897620" cy="38862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0266" y="3396996"/>
              <a:ext cx="2743200" cy="20573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78985" y="3320796"/>
              <a:ext cx="3168395" cy="22097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41070" y="4789932"/>
              <a:ext cx="3206495" cy="2417063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794394" y="5016926"/>
            <a:ext cx="1926539" cy="326694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sr-Cyrl-RS" sz="1026" b="1" dirty="0" smtClean="0">
                <a:latin typeface="Times New Roman"/>
                <a:cs typeface="Times New Roman"/>
              </a:rPr>
              <a:t>Доказивање тропанских алкалоида у херби русе</a:t>
            </a:r>
            <a:endParaRPr sz="1026" dirty="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11647" y="5929154"/>
            <a:ext cx="2230072" cy="326694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sr-Cyrl-RS" sz="1026" b="1" spc="-4" dirty="0">
                <a:latin typeface="Times New Roman"/>
                <a:cs typeface="Times New Roman"/>
              </a:rPr>
              <a:t>Д</a:t>
            </a:r>
            <a:r>
              <a:rPr lang="sr-Cyrl-RS" sz="1026" b="1" spc="-4" dirty="0" smtClean="0">
                <a:latin typeface="Times New Roman"/>
                <a:cs typeface="Times New Roman"/>
              </a:rPr>
              <a:t>оказивање тропанских алкалоида у листу бунике, велебиља и татуле</a:t>
            </a:r>
            <a:endParaRPr sz="1026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142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79527" y="1688599"/>
            <a:ext cx="6498539" cy="642549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44524" marR="4344" indent="-34208">
              <a:spcBef>
                <a:spcPts val="86"/>
              </a:spcBef>
            </a:pPr>
            <a:r>
              <a:rPr lang="sr-Cyrl-RS" sz="2052" spc="-4" dirty="0" smtClean="0">
                <a:latin typeface="Times New Roman"/>
                <a:cs typeface="Times New Roman"/>
              </a:rPr>
              <a:t>Неки алкалоиди карактеристично флуоресцирају под</a:t>
            </a:r>
            <a:r>
              <a:rPr sz="2052" dirty="0" smtClean="0">
                <a:latin typeface="Times New Roman"/>
                <a:cs typeface="Times New Roman"/>
              </a:rPr>
              <a:t> </a:t>
            </a:r>
            <a:r>
              <a:rPr sz="2052" spc="-4" dirty="0">
                <a:latin typeface="Times New Roman"/>
                <a:cs typeface="Times New Roman"/>
              </a:rPr>
              <a:t>UV </a:t>
            </a:r>
            <a:r>
              <a:rPr lang="sr-Cyrl-RS" sz="2052" dirty="0" smtClean="0">
                <a:latin typeface="Times New Roman"/>
                <a:cs typeface="Times New Roman"/>
              </a:rPr>
              <a:t>светлошћу</a:t>
            </a:r>
            <a:r>
              <a:rPr sz="2052" dirty="0" smtClean="0">
                <a:latin typeface="Times New Roman"/>
                <a:cs typeface="Times New Roman"/>
              </a:rPr>
              <a:t> </a:t>
            </a:r>
            <a:r>
              <a:rPr sz="2052" spc="-500" dirty="0" smtClean="0">
                <a:latin typeface="Times New Roman"/>
                <a:cs typeface="Times New Roman"/>
              </a:rPr>
              <a:t> </a:t>
            </a:r>
            <a:r>
              <a:rPr sz="2052" dirty="0" smtClean="0">
                <a:latin typeface="Times New Roman"/>
                <a:cs typeface="Times New Roman"/>
              </a:rPr>
              <a:t>(</a:t>
            </a:r>
            <a:r>
              <a:rPr lang="sr-Cyrl-RS" sz="2052" dirty="0" smtClean="0">
                <a:latin typeface="Times New Roman"/>
                <a:cs typeface="Times New Roman"/>
              </a:rPr>
              <a:t>хинин</a:t>
            </a:r>
            <a:r>
              <a:rPr sz="2052" spc="-38" dirty="0" smtClean="0">
                <a:latin typeface="Times New Roman"/>
                <a:cs typeface="Times New Roman"/>
              </a:rPr>
              <a:t> </a:t>
            </a:r>
            <a:r>
              <a:rPr lang="sr-Cyrl-RS" sz="2052" dirty="0">
                <a:latin typeface="Times New Roman"/>
                <a:cs typeface="Times New Roman"/>
              </a:rPr>
              <a:t>и</a:t>
            </a:r>
            <a:r>
              <a:rPr sz="2052" spc="-9" dirty="0" smtClean="0">
                <a:latin typeface="Times New Roman"/>
                <a:cs typeface="Times New Roman"/>
              </a:rPr>
              <a:t> </a:t>
            </a:r>
            <a:r>
              <a:rPr lang="sr-Cyrl-RS" sz="2052" dirty="0" smtClean="0">
                <a:latin typeface="Times New Roman"/>
                <a:cs typeface="Times New Roman"/>
              </a:rPr>
              <a:t>хинидин</a:t>
            </a:r>
            <a:r>
              <a:rPr sz="2052" dirty="0" smtClean="0">
                <a:latin typeface="Times New Roman"/>
                <a:cs typeface="Times New Roman"/>
              </a:rPr>
              <a:t>).</a:t>
            </a:r>
            <a:endParaRPr sz="2052" dirty="0">
              <a:latin typeface="Times New Roman"/>
              <a:cs typeface="Times New Roman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18834" y="2485278"/>
            <a:ext cx="1799696" cy="328923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587118" y="5929154"/>
            <a:ext cx="2032422" cy="326694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496834" marR="4344" indent="-486518">
              <a:spcBef>
                <a:spcPts val="86"/>
              </a:spcBef>
            </a:pPr>
            <a:r>
              <a:rPr lang="sr-Cyrl-RS" sz="1026" b="1" dirty="0" smtClean="0">
                <a:latin typeface="Times New Roman"/>
                <a:cs typeface="Times New Roman"/>
              </a:rPr>
              <a:t>плава флуоресценција хинина и хинидина на </a:t>
            </a:r>
            <a:r>
              <a:rPr sz="1026" b="1" spc="-13" dirty="0" smtClean="0">
                <a:latin typeface="Times New Roman"/>
                <a:cs typeface="Times New Roman"/>
              </a:rPr>
              <a:t> </a:t>
            </a:r>
            <a:r>
              <a:rPr sz="1026" b="1" spc="-17" dirty="0" smtClean="0">
                <a:latin typeface="Times New Roman"/>
                <a:cs typeface="Times New Roman"/>
              </a:rPr>
              <a:t> </a:t>
            </a:r>
            <a:r>
              <a:rPr sz="1026" b="1" dirty="0">
                <a:latin typeface="Times New Roman"/>
                <a:cs typeface="Times New Roman"/>
              </a:rPr>
              <a:t>365nm</a:t>
            </a:r>
            <a:endParaRPr sz="1026" dirty="0">
              <a:latin typeface="Times New Roman"/>
              <a:cs typeface="Times New Roman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8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1560" y="1895601"/>
            <a:ext cx="7776864" cy="3837655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73847" marR="4344">
              <a:spcBef>
                <a:spcPts val="86"/>
              </a:spcBef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Садржај укупних алкалоида у дрогама и препаратима дрога  изражава се преко једног од присутних алкалоида </a:t>
            </a:r>
            <a:r>
              <a:rPr lang="sr-Cyrl-RS" sz="2200" spc="-4" dirty="0" smtClean="0">
                <a:latin typeface="Times New Roman"/>
                <a:cs typeface="Times New Roman"/>
              </a:rPr>
              <a:t>и одређује </a:t>
            </a:r>
            <a:r>
              <a:rPr lang="sr-Cyrl-RS" sz="2200" spc="-4" dirty="0">
                <a:latin typeface="Times New Roman"/>
                <a:cs typeface="Times New Roman"/>
              </a:rPr>
              <a:t>се:</a:t>
            </a: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гравиметријски</a:t>
            </a: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титриметријски</a:t>
            </a: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с</a:t>
            </a:r>
            <a:r>
              <a:rPr lang="sr-Cyrl-RS" sz="2200" spc="-4" dirty="0" smtClean="0">
                <a:latin typeface="Times New Roman"/>
                <a:cs typeface="Times New Roman"/>
              </a:rPr>
              <a:t>пектрофотометријски</a:t>
            </a:r>
          </a:p>
          <a:p>
            <a:pPr marL="73847" marR="4344">
              <a:spcBef>
                <a:spcPts val="86"/>
              </a:spcBef>
              <a:tabLst>
                <a:tab pos="5485270" algn="l"/>
              </a:tabLst>
            </a:pPr>
            <a:endParaRPr lang="sr-Cyrl-RS" sz="2200" spc="-4" dirty="0">
              <a:latin typeface="Times New Roman"/>
              <a:cs typeface="Times New Roman"/>
            </a:endParaRPr>
          </a:p>
          <a:p>
            <a:pPr marL="303531" marR="4344" indent="-229684">
              <a:spcBef>
                <a:spcPts val="86"/>
              </a:spcBef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Садржај појединачних алкалоида у дрогама и препаратима може  се одредити:</a:t>
            </a: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течном хроматографијом </a:t>
            </a:r>
            <a:r>
              <a:rPr lang="sr-Cyrl-RS" sz="2200" spc="-4" dirty="0" smtClean="0">
                <a:latin typeface="Times New Roman"/>
                <a:cs typeface="Times New Roman"/>
              </a:rPr>
              <a:t>(</a:t>
            </a:r>
            <a:r>
              <a:rPr lang="sr-Latn-RS" sz="2200" spc="-4" dirty="0" smtClean="0">
                <a:latin typeface="Times New Roman"/>
                <a:cs typeface="Times New Roman"/>
              </a:rPr>
              <a:t>HPLC</a:t>
            </a:r>
            <a:r>
              <a:rPr lang="sr-Cyrl-RS" sz="2200" spc="-4" dirty="0" smtClean="0">
                <a:latin typeface="Times New Roman"/>
                <a:cs typeface="Times New Roman"/>
              </a:rPr>
              <a:t>)</a:t>
            </a:r>
            <a:endParaRPr lang="sr-Cyrl-RS" sz="2200" spc="-4" dirty="0">
              <a:latin typeface="Times New Roman"/>
              <a:cs typeface="Times New Roman"/>
            </a:endParaRP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гасном хроматографијом </a:t>
            </a:r>
            <a:r>
              <a:rPr lang="sr-Cyrl-RS" sz="2200" spc="-4" dirty="0" smtClean="0">
                <a:latin typeface="Times New Roman"/>
                <a:cs typeface="Times New Roman"/>
              </a:rPr>
              <a:t>(</a:t>
            </a:r>
            <a:r>
              <a:rPr lang="sr-Latn-RS" sz="2200" spc="-4" dirty="0" smtClean="0">
                <a:latin typeface="Times New Roman"/>
                <a:cs typeface="Times New Roman"/>
              </a:rPr>
              <a:t>GH</a:t>
            </a:r>
            <a:r>
              <a:rPr lang="sr-Cyrl-RS" sz="2200" spc="-4" dirty="0" smtClean="0">
                <a:latin typeface="Times New Roman"/>
                <a:cs typeface="Times New Roman"/>
              </a:rPr>
              <a:t>)</a:t>
            </a:r>
            <a:endParaRPr lang="sr-Cyrl-RS" sz="2200" spc="-4" dirty="0">
              <a:latin typeface="Times New Roman"/>
              <a:cs typeface="Times New Roman"/>
            </a:endParaRPr>
          </a:p>
          <a:p>
            <a:pPr marL="416747" marR="4344" indent="-342900">
              <a:spcBef>
                <a:spcPts val="86"/>
              </a:spcBef>
              <a:buFont typeface="Arial" panose="020B0604020202020204" pitchFamily="34" charset="0"/>
              <a:buChar char="•"/>
              <a:tabLst>
                <a:tab pos="5485270" algn="l"/>
              </a:tabLst>
            </a:pPr>
            <a:r>
              <a:rPr lang="sr-Cyrl-RS" sz="2200" spc="-4" dirty="0">
                <a:latin typeface="Times New Roman"/>
                <a:cs typeface="Times New Roman"/>
              </a:rPr>
              <a:t>капиларном електрофорезом</a:t>
            </a:r>
            <a:endParaRPr sz="22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55576" y="1038543"/>
            <a:ext cx="8640960" cy="518249"/>
          </a:xfrm>
          <a:prstGeom prst="rect">
            <a:avLst/>
          </a:prstGeom>
        </p:spPr>
        <p:txBody>
          <a:bodyPr vert="horz" wrap="square" lIns="0" tIns="10317" rIns="0" bIns="0" rtlCol="0" anchor="ctr">
            <a:spAutoFit/>
          </a:bodyPr>
          <a:lstStyle/>
          <a:p>
            <a:pPr marL="10860" algn="ctr">
              <a:lnSpc>
                <a:spcPct val="100000"/>
              </a:lnSpc>
              <a:spcBef>
                <a:spcPts val="81"/>
              </a:spcBef>
            </a:pPr>
            <a:r>
              <a:rPr lang="sr-Cyrl-RS" sz="2800" spc="-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Одређивање алкалоида (квантитативна анализа</a:t>
            </a:r>
            <a:r>
              <a:rPr lang="sr-Cyrl-RS" spc="-9" dirty="0" smtClean="0"/>
              <a:t>)</a:t>
            </a:r>
            <a:endParaRPr spc="-9" dirty="0"/>
          </a:p>
        </p:txBody>
      </p:sp>
    </p:spTree>
    <p:extLst>
      <p:ext uri="{BB962C8B-B14F-4D97-AF65-F5344CB8AC3E}">
        <p14:creationId xmlns:p14="http://schemas.microsoft.com/office/powerpoint/2010/main" val="75349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447243" y="1245141"/>
            <a:ext cx="8267041" cy="1964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5080" indent="0" algn="just">
              <a:lnSpc>
                <a:spcPct val="100000"/>
              </a:lnSpc>
              <a:spcBef>
                <a:spcPts val="100"/>
              </a:spcBef>
              <a:buNone/>
            </a:pPr>
            <a:endParaRPr lang="sr-Cyrl-RS" spc="-35" dirty="0" smtClean="0">
              <a:latin typeface="Times New Roman" pitchFamily="18" charset="0"/>
              <a:cs typeface="Times New Roman" pitchFamily="18" charset="0"/>
            </a:endParaRPr>
          </a:p>
          <a:p>
            <a:pPr marL="355600" marR="5080" algn="just">
              <a:lnSpc>
                <a:spcPct val="100000"/>
              </a:lnSpc>
              <a:spcBef>
                <a:spcPts val="100"/>
              </a:spcBef>
            </a:pPr>
            <a:r>
              <a:rPr lang="sr-Cyrl-RS" spc="-35" dirty="0" smtClean="0">
                <a:latin typeface="Times New Roman" pitchFamily="18" charset="0"/>
                <a:cs typeface="Times New Roman" pitchFamily="18" charset="0"/>
              </a:rPr>
              <a:t>Примењује се код оних дрога које садже алкалоиде различите по хемијској структури и молекулској маси </a:t>
            </a:r>
            <a:r>
              <a:rPr spc="-35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i="1" spc="-35" dirty="0" err="1" smtClean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Veratri</a:t>
            </a:r>
            <a:r>
              <a:rPr i="1" spc="-35" dirty="0" smtClean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i="1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radix </a:t>
            </a:r>
            <a:r>
              <a:rPr i="1" spc="-10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et </a:t>
            </a:r>
            <a:r>
              <a:rPr i="1" spc="-15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rhizoma </a:t>
            </a:r>
            <a:r>
              <a:rPr i="1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– ризом и </a:t>
            </a:r>
            <a:r>
              <a:rPr i="1" spc="-15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корен </a:t>
            </a:r>
            <a:r>
              <a:rPr i="1" spc="-10" dirty="0">
                <a:solidFill>
                  <a:srgbClr val="E26C09"/>
                </a:solidFill>
                <a:latin typeface="Times New Roman" pitchFamily="18" charset="0"/>
                <a:cs typeface="Times New Roman" pitchFamily="18" charset="0"/>
              </a:rPr>
              <a:t>чемерике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spc="-25" dirty="0">
                <a:latin typeface="Times New Roman" pitchFamily="18" charset="0"/>
                <a:cs typeface="Times New Roman" pitchFamily="18" charset="0"/>
              </a:rPr>
              <a:t>као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65" dirty="0">
                <a:latin typeface="Times New Roman" pitchFamily="18" charset="0"/>
                <a:cs typeface="Times New Roman" pitchFamily="18" charset="0"/>
              </a:rPr>
              <a:t>код 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оних 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чији 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алкалоиди немају </a:t>
            </a:r>
            <a:r>
              <a:rPr spc="-25" dirty="0">
                <a:latin typeface="Times New Roman" pitchFamily="18" charset="0"/>
                <a:cs typeface="Times New Roman" pitchFamily="18" charset="0"/>
              </a:rPr>
              <a:t>довољно </a:t>
            </a:r>
            <a:r>
              <a:rPr spc="-10" dirty="0">
                <a:latin typeface="Times New Roman" pitchFamily="18" charset="0"/>
                <a:cs typeface="Times New Roman" pitchFamily="18" charset="0"/>
              </a:rPr>
              <a:t>изражена базна 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 својства</a:t>
            </a:r>
            <a:r>
              <a:rPr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i="1" spc="-5" dirty="0">
                <a:latin typeface="Times New Roman" pitchFamily="18" charset="0"/>
                <a:cs typeface="Times New Roman" pitchFamily="18" charset="0"/>
              </a:rPr>
              <a:t>Theae</a:t>
            </a:r>
            <a:r>
              <a:rPr i="1" spc="-15" dirty="0">
                <a:latin typeface="Times New Roman" pitchFamily="18" charset="0"/>
                <a:cs typeface="Times New Roman" pitchFamily="18" charset="0"/>
              </a:rPr>
              <a:t> folium</a:t>
            </a:r>
            <a:r>
              <a:rPr i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20" dirty="0">
                <a:latin typeface="Times New Roman" pitchFamily="18" charset="0"/>
                <a:cs typeface="Times New Roman" pitchFamily="18" charset="0"/>
              </a:rPr>
              <a:t>друге</a:t>
            </a:r>
            <a:r>
              <a:rPr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5" dirty="0">
                <a:latin typeface="Times New Roman" pitchFamily="18" charset="0"/>
                <a:cs typeface="Times New Roman" pitchFamily="18" charset="0"/>
              </a:rPr>
              <a:t>пуринске</a:t>
            </a:r>
            <a:r>
              <a:rPr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pc="-15" dirty="0" err="1">
                <a:latin typeface="Times New Roman" pitchFamily="18" charset="0"/>
                <a:cs typeface="Times New Roman" pitchFamily="18" charset="0"/>
              </a:rPr>
              <a:t>дроге</a:t>
            </a:r>
            <a:r>
              <a:rPr spc="-15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spc="-15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7243" y="5927547"/>
            <a:ext cx="808228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6705" marR="5080" indent="-294640">
              <a:lnSpc>
                <a:spcPct val="100000"/>
              </a:lnSpc>
              <a:spcBef>
                <a:spcPts val="100"/>
              </a:spcBef>
              <a:buChar char="•"/>
              <a:tabLst>
                <a:tab pos="306705" algn="l"/>
                <a:tab pos="307340" algn="l"/>
                <a:tab pos="2463165" algn="l"/>
                <a:tab pos="4237355" algn="l"/>
                <a:tab pos="5720080" algn="l"/>
                <a:tab pos="7047865" algn="l"/>
                <a:tab pos="7316470" algn="l"/>
              </a:tabLst>
            </a:pPr>
            <a:r>
              <a:rPr sz="2200" spc="-34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равиме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риј</a:t>
            </a:r>
            <a:r>
              <a:rPr sz="2200" spc="15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200" spc="-7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о	</a:t>
            </a:r>
            <a:r>
              <a:rPr sz="2200" spc="-165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5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200" spc="5" dirty="0" err="1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dirty="0" err="1" smtClean="0">
                <a:latin typeface="Times New Roman" pitchFamily="18" charset="0"/>
                <a:cs typeface="Times New Roman" pitchFamily="18" charset="0"/>
              </a:rPr>
              <a:t>ђивање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	пуринских	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ив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	у	</a:t>
            </a:r>
            <a:r>
              <a:rPr sz="2200" i="1" spc="-5" dirty="0">
                <a:latin typeface="Times New Roman" pitchFamily="18" charset="0"/>
                <a:cs typeface="Times New Roman" pitchFamily="18" charset="0"/>
              </a:rPr>
              <a:t>Theae  </a:t>
            </a: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sz="2200" i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(Ph.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Jug.</a:t>
            </a:r>
            <a:r>
              <a:rPr sz="22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II)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59908" y="4124672"/>
            <a:ext cx="2336291" cy="17526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5221" y="3881414"/>
            <a:ext cx="2895600" cy="197053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35635" y="3688791"/>
            <a:ext cx="18478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 pitchFamily="18" charset="0"/>
                <a:cs typeface="Times New Roman" pitchFamily="18" charset="0"/>
              </a:rPr>
              <a:t>ч </a:t>
            </a:r>
            <a:r>
              <a:rPr sz="1800" spc="-6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sz="1800" spc="-6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м  е </a:t>
            </a:r>
            <a:r>
              <a:rPr sz="1800" spc="-6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р  и  к </a:t>
            </a:r>
            <a:r>
              <a:rPr sz="1800" spc="-6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158098" y="3765550"/>
            <a:ext cx="19748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 pitchFamily="18" charset="0"/>
                <a:cs typeface="Times New Roman" pitchFamily="18" charset="0"/>
              </a:rPr>
              <a:t>Л  И  С  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001000" y="4953000"/>
            <a:ext cx="5187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sz="1800" spc="-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ја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827584" y="973618"/>
            <a:ext cx="7886700" cy="435913"/>
          </a:xfrm>
        </p:spPr>
        <p:txBody>
          <a:bodyPr>
            <a:noAutofit/>
          </a:bodyPr>
          <a:lstStyle/>
          <a:p>
            <a:pPr algn="ctr"/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Гравиметријско одређивање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4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635" y="-27384"/>
            <a:ext cx="7835265" cy="5569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55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tabLst>
                <a:tab pos="354965" algn="l"/>
                <a:tab pos="355600" algn="l"/>
              </a:tabLst>
            </a:pPr>
            <a:endParaRPr lang="sr-Cyrl-RS" sz="2400" b="1" spc="-25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tabLst>
                <a:tab pos="354965" algn="l"/>
                <a:tab pos="355600" algn="l"/>
              </a:tabLst>
            </a:pPr>
            <a:endParaRPr lang="sr-Cyrl-RS" sz="2400" b="1" spc="-25" dirty="0">
              <a:latin typeface="Times New Roman" pitchFamily="18" charset="0"/>
              <a:cs typeface="Times New Roman" pitchFamily="18" charset="0"/>
            </a:endParaRPr>
          </a:p>
          <a:p>
            <a:pPr marL="12700" algn="ctr">
              <a:lnSpc>
                <a:spcPct val="100000"/>
              </a:lnSpc>
              <a:tabLst>
                <a:tab pos="354965" algn="l"/>
                <a:tab pos="355600" algn="l"/>
              </a:tabLst>
            </a:pPr>
            <a:r>
              <a:rPr lang="sr-Cyrl-RS" sz="2800" spc="-2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sr-Cyrl-RS" sz="2800" spc="-20" dirty="0" smtClean="0">
                <a:latin typeface="Times New Roman" pitchFamily="18" charset="0"/>
                <a:cs typeface="Times New Roman" pitchFamily="18" charset="0"/>
              </a:rPr>
              <a:t>итриметријско</a:t>
            </a:r>
            <a:r>
              <a:rPr lang="sr-Cyrl-RS" sz="2800" spc="7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spc="-30" dirty="0" smtClean="0">
                <a:latin typeface="Times New Roman" pitchFamily="18" charset="0"/>
                <a:cs typeface="Times New Roman" pitchFamily="18" charset="0"/>
              </a:rPr>
              <a:t>одређивање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23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 algn="just">
              <a:lnSpc>
                <a:spcPct val="7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Прим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75" dirty="0">
                <a:latin typeface="Times New Roman" pitchFamily="18" charset="0"/>
                <a:cs typeface="Times New Roman" pitchFamily="18" charset="0"/>
              </a:rPr>
              <a:t>њ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ј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7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spc="-114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их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ј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ј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ало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д  или више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хемијски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сродних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 по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молекулској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маси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блиских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алкалоида,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који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имају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довољно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изражене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базне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особине,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киселинама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граде</a:t>
            </a:r>
            <a:r>
              <a:rPr sz="2200" spc="-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 err="1">
                <a:latin typeface="Times New Roman" pitchFamily="18" charset="0"/>
                <a:cs typeface="Times New Roman" pitchFamily="18" charset="0"/>
              </a:rPr>
              <a:t>соли</a:t>
            </a:r>
            <a:r>
              <a:rPr sz="2200" spc="-2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378460" indent="-342900" algn="just">
              <a:lnSpc>
                <a:spcPct val="70000"/>
              </a:lnSpc>
              <a:buFont typeface="Arial"/>
              <a:buChar char="•"/>
              <a:tabLst>
                <a:tab pos="355600" algn="l"/>
              </a:tabLst>
            </a:pP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Алкалоиди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титрирају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раствором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киселине познатог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моларитета,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резултат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изражава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преко једног 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од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њих.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Садржај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одреди</a:t>
            </a:r>
            <a:r>
              <a:rPr sz="22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поступком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>
                <a:latin typeface="Times New Roman" pitchFamily="18" charset="0"/>
                <a:cs typeface="Times New Roman" pitchFamily="18" charset="0"/>
              </a:rPr>
              <a:t>ретитрације</a:t>
            </a:r>
            <a:r>
              <a:rPr sz="2200" spc="-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2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378460" algn="just">
              <a:lnSpc>
                <a:spcPct val="70000"/>
              </a:lnSpc>
              <a:tabLst>
                <a:tab pos="355600" algn="l"/>
              </a:tabLst>
            </a:pPr>
            <a:endParaRPr lang="sr-Cyrl-RS" sz="2200" spc="-5" dirty="0">
              <a:latin typeface="Times New Roman" pitchFamily="18" charset="0"/>
              <a:cs typeface="Times New Roman" pitchFamily="18" charset="0"/>
            </a:endParaRPr>
          </a:p>
          <a:p>
            <a:pPr marL="355600" marR="378460" indent="-342900" algn="just">
              <a:lnSpc>
                <a:spcPct val="70000"/>
              </a:lnSpc>
              <a:buFont typeface="Arial"/>
              <a:buChar char="•"/>
              <a:tabLst>
                <a:tab pos="355600" algn="l"/>
              </a:tabLst>
            </a:pPr>
            <a:r>
              <a:rPr lang="ru-RU" sz="2000" spc="-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Примери</a:t>
            </a:r>
            <a:r>
              <a:rPr lang="ru-RU" sz="2000" spc="-3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2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волуметријског</a:t>
            </a:r>
            <a:r>
              <a:rPr lang="ru-RU" sz="2000" spc="-8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2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одређивања</a:t>
            </a:r>
            <a:r>
              <a:rPr lang="ru-RU" sz="2000" spc="-1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алкалоида</a:t>
            </a:r>
            <a:r>
              <a:rPr lang="ru-RU" sz="2000" spc="-6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spc="-53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дрогама</a:t>
            </a:r>
            <a:r>
              <a:rPr lang="ru-RU" sz="2000" spc="-5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354965" algn="l"/>
                <a:tab pos="355600" algn="l"/>
              </a:tabLst>
            </a:pPr>
            <a:r>
              <a:rPr lang="en-US" sz="2000" i="1" spc="-5" dirty="0" err="1" smtClean="0">
                <a:latin typeface="Times New Roman" pitchFamily="18" charset="0"/>
                <a:cs typeface="Times New Roman" pitchFamily="18" charset="0"/>
              </a:rPr>
              <a:t>Belladonnae</a:t>
            </a:r>
            <a:r>
              <a:rPr lang="en-US" sz="2000" i="1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20" dirty="0">
                <a:latin typeface="Times New Roman" pitchFamily="18" charset="0"/>
                <a:cs typeface="Times New Roman" pitchFamily="18" charset="0"/>
              </a:rPr>
              <a:t>folium </a:t>
            </a:r>
            <a:r>
              <a:rPr lang="en-US" sz="2000" i="1" spc="-5" dirty="0">
                <a:latin typeface="Times New Roman" pitchFamily="18" charset="0"/>
                <a:cs typeface="Times New Roman" pitchFamily="18" charset="0"/>
              </a:rPr>
              <a:t>(radix),</a:t>
            </a:r>
            <a:r>
              <a:rPr lang="en-US" sz="2000" i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15" dirty="0" smtClean="0">
                <a:latin typeface="Times New Roman" pitchFamily="18" charset="0"/>
                <a:cs typeface="Times New Roman" pitchFamily="18" charset="0"/>
              </a:rPr>
              <a:t>велебиља)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354965" algn="l"/>
                <a:tab pos="355600" algn="l"/>
              </a:tabLst>
            </a:pPr>
            <a:r>
              <a:rPr lang="en-US" sz="2000" i="1" spc="-5" dirty="0" err="1" smtClean="0">
                <a:latin typeface="Times New Roman" pitchFamily="18" charset="0"/>
                <a:cs typeface="Times New Roman" pitchFamily="18" charset="0"/>
              </a:rPr>
              <a:t>Stramonii</a:t>
            </a:r>
            <a:r>
              <a:rPr lang="en-US" sz="2000" i="1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15" dirty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lang="en-US" sz="2000" i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000" i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>
                <a:latin typeface="Times New Roman" pitchFamily="18" charset="0"/>
                <a:cs typeface="Times New Roman" pitchFamily="18" charset="0"/>
              </a:rPr>
              <a:t>семе</a:t>
            </a:r>
            <a:r>
              <a:rPr lang="sr-Cyrl-RS" sz="2000" i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20" dirty="0">
                <a:latin typeface="Times New Roman" pitchFamily="18" charset="0"/>
                <a:cs typeface="Times New Roman" pitchFamily="18" charset="0"/>
              </a:rPr>
              <a:t>татуле),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  <a:tabLst>
                <a:tab pos="354965" algn="l"/>
                <a:tab pos="355600" algn="l"/>
              </a:tabLst>
            </a:pPr>
            <a:r>
              <a:rPr lang="en-US" sz="2000" i="1" spc="-5" dirty="0" err="1">
                <a:latin typeface="Times New Roman" pitchFamily="18" charset="0"/>
                <a:cs typeface="Times New Roman" pitchFamily="18" charset="0"/>
              </a:rPr>
              <a:t>Hyosciami</a:t>
            </a:r>
            <a:r>
              <a:rPr lang="en-US" sz="2000" i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15" dirty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lang="en-US" sz="2000" i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15" dirty="0">
                <a:latin typeface="Times New Roman" pitchFamily="18" charset="0"/>
                <a:cs typeface="Times New Roman" pitchFamily="18" charset="0"/>
              </a:rPr>
              <a:t>бунике)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marL="355600" marR="378460" indent="-342900" algn="just">
              <a:lnSpc>
                <a:spcPct val="70000"/>
              </a:lnSpc>
              <a:buFont typeface="Arial"/>
              <a:buChar char="•"/>
              <a:tabLst>
                <a:tab pos="355600" algn="l"/>
              </a:tabLst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55600" marR="378460" indent="-342900" algn="just">
              <a:lnSpc>
                <a:spcPct val="70000"/>
              </a:lnSpc>
              <a:buFont typeface="Arial"/>
              <a:buChar char="•"/>
              <a:tabLst>
                <a:tab pos="355600" algn="l"/>
              </a:tabLst>
            </a:pP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1960" y="5085184"/>
            <a:ext cx="2160240" cy="1596819"/>
          </a:xfrm>
          <a:prstGeom prst="rect">
            <a:avLst/>
          </a:prstGeom>
        </p:spPr>
      </p:pic>
      <p:pic>
        <p:nvPicPr>
          <p:cNvPr id="4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08186" y="4441475"/>
            <a:ext cx="1641376" cy="1670700"/>
          </a:xfrm>
          <a:prstGeom prst="rect">
            <a:avLst/>
          </a:prstGeom>
        </p:spPr>
      </p:pic>
      <p:sp>
        <p:nvSpPr>
          <p:cNvPr id="5" name="object 4"/>
          <p:cNvSpPr txBox="1"/>
          <p:nvPr/>
        </p:nvSpPr>
        <p:spPr>
          <a:xfrm>
            <a:off x="6804248" y="6237312"/>
            <a:ext cx="2045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i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8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oscyami</a:t>
            </a:r>
            <a:r>
              <a:rPr sz="1800" i="1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folium</a:t>
            </a:r>
          </a:p>
        </p:txBody>
      </p:sp>
    </p:spTree>
    <p:extLst>
      <p:ext uri="{BB962C8B-B14F-4D97-AF65-F5344CB8AC3E}">
        <p14:creationId xmlns:p14="http://schemas.microsoft.com/office/powerpoint/2010/main" val="25218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4896" y="1124744"/>
            <a:ext cx="853216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800" spc="-2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sr-Cyrl-RS" sz="2800" spc="-25" dirty="0" smtClean="0">
                <a:latin typeface="Times New Roman" pitchFamily="18" charset="0"/>
                <a:cs typeface="Times New Roman" pitchFamily="18" charset="0"/>
              </a:rPr>
              <a:t>олориметријско</a:t>
            </a:r>
            <a:r>
              <a:rPr lang="sr-Cyrl-RS" sz="28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spc="-15" dirty="0" smtClean="0">
                <a:latin typeface="Times New Roman" pitchFamily="18" charset="0"/>
                <a:cs typeface="Times New Roman" pitchFamily="18" charset="0"/>
              </a:rPr>
              <a:t>одређивање</a:t>
            </a:r>
            <a:endParaRPr lang="sr-Cyrl-RS" sz="2800" spc="-15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1834" y="1988840"/>
            <a:ext cx="7694295" cy="313419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355600" marR="5080" indent="-342900" algn="just">
              <a:lnSpc>
                <a:spcPct val="79800"/>
              </a:lnSpc>
              <a:spcBef>
                <a:spcPts val="6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рим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80" dirty="0">
                <a:latin typeface="Times New Roman" pitchFamily="18" charset="0"/>
                <a:cs typeface="Times New Roman" pitchFamily="18" charset="0"/>
              </a:rPr>
              <a:t>њ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ј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7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spc="-114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чији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алои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са 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одговарајућим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реагенсима дају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стабилне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обојене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комплексе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sz="2200" spc="-100" dirty="0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sz="22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ражене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 err="1">
                <a:latin typeface="Times New Roman" pitchFamily="18" charset="0"/>
                <a:cs typeface="Times New Roman" pitchFamily="18" charset="0"/>
              </a:rPr>
              <a:t>главнице</a:t>
            </a:r>
            <a:r>
              <a:rPr sz="22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 err="1" smtClean="0">
                <a:latin typeface="Times New Roman" pitchFamily="18" charset="0"/>
                <a:cs typeface="Times New Roman" pitchFamily="18" charset="0"/>
              </a:rPr>
              <a:t>одређују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 err="1" smtClean="0">
                <a:latin typeface="Times New Roman" pitchFamily="18" charset="0"/>
                <a:cs typeface="Times New Roman" pitchFamily="18" charset="0"/>
              </a:rPr>
              <a:t>колориметријски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основу </a:t>
            </a:r>
            <a:r>
              <a:rPr sz="2200" spc="-2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Ван-Уркове </a:t>
            </a:r>
            <a:r>
              <a:rPr sz="2200" spc="-5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реакције </a:t>
            </a:r>
            <a:r>
              <a:rPr sz="2200" spc="-530" dirty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(деривати лизергне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киселине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 са </a:t>
            </a:r>
            <a:r>
              <a:rPr sz="2200" i="1" dirty="0">
                <a:latin typeface="Times New Roman" pitchFamily="18" charset="0"/>
                <a:cs typeface="Times New Roman" pitchFamily="18" charset="0"/>
              </a:rPr>
              <a:t>пара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диметиламинобензалдехидом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боје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плаво).</a:t>
            </a: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Пример: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120014" indent="-107950">
              <a:lnSpc>
                <a:spcPct val="100000"/>
              </a:lnSpc>
              <a:buFont typeface="Arial"/>
              <a:buChar char="•"/>
              <a:tabLst>
                <a:tab pos="120650" algn="l"/>
                <a:tab pos="5779770" algn="l"/>
              </a:tabLst>
            </a:pPr>
            <a:r>
              <a:rPr sz="2200" b="1" spc="-25" dirty="0">
                <a:latin typeface="Times New Roman" pitchFamily="18" charset="0"/>
                <a:cs typeface="Times New Roman" pitchFamily="18" charset="0"/>
              </a:rPr>
              <a:t>Колориметријско</a:t>
            </a: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20" dirty="0">
                <a:latin typeface="Times New Roman" pitchFamily="18" charset="0"/>
                <a:cs typeface="Times New Roman" pitchFamily="18" charset="0"/>
              </a:rPr>
              <a:t>одређивање</a:t>
            </a:r>
            <a:r>
              <a:rPr sz="22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алкалоида	</a:t>
            </a:r>
            <a:endParaRPr lang="sr-Cyrl-RS" sz="2200" b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064">
              <a:lnSpc>
                <a:spcPct val="100000"/>
              </a:lnSpc>
              <a:tabLst>
                <a:tab pos="120650" algn="l"/>
                <a:tab pos="5779770" algn="l"/>
              </a:tabLst>
            </a:pPr>
            <a:r>
              <a:rPr lang="sr-Cyrl-RS" sz="22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i="1" spc="-20" dirty="0" err="1" smtClean="0">
                <a:latin typeface="Times New Roman" pitchFamily="18" charset="0"/>
                <a:cs typeface="Times New Roman" pitchFamily="18" charset="0"/>
              </a:rPr>
              <a:t>Secale</a:t>
            </a:r>
            <a:r>
              <a:rPr sz="2200" b="1" i="1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i="1" spc="-20" dirty="0">
                <a:latin typeface="Times New Roman" pitchFamily="18" charset="0"/>
                <a:cs typeface="Times New Roman" pitchFamily="18" charset="0"/>
              </a:rPr>
              <a:t>cornutum</a:t>
            </a:r>
            <a:r>
              <a:rPr sz="2200" b="1" i="1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(Ph.</a:t>
            </a:r>
            <a:r>
              <a:rPr sz="22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Jug.</a:t>
            </a:r>
            <a:r>
              <a:rPr sz="22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II)</a:t>
            </a:r>
            <a:r>
              <a:rPr sz="2200" b="1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200" b="1" spc="-20" dirty="0" smtClean="0">
              <a:latin typeface="Times New Roman" pitchFamily="18" charset="0"/>
              <a:cs typeface="Times New Roman" pitchFamily="18" charset="0"/>
            </a:endParaRPr>
          </a:p>
          <a:p>
            <a:pPr marL="12064">
              <a:lnSpc>
                <a:spcPct val="100000"/>
              </a:lnSpc>
              <a:tabLst>
                <a:tab pos="120650" algn="l"/>
                <a:tab pos="5779770" algn="l"/>
              </a:tabLst>
            </a:pPr>
            <a:r>
              <a:rPr sz="2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sz="2200" b="1" i="1" dirty="0">
                <a:latin typeface="Times New Roman" pitchFamily="18" charset="0"/>
                <a:cs typeface="Times New Roman" pitchFamily="18" charset="0"/>
              </a:rPr>
              <a:t>склероцијум </a:t>
            </a:r>
            <a:r>
              <a:rPr sz="2200" b="1" i="1" spc="-5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i="1" spc="-5" dirty="0">
                <a:latin typeface="Times New Roman" pitchFamily="18" charset="0"/>
                <a:cs typeface="Times New Roman" pitchFamily="18" charset="0"/>
              </a:rPr>
              <a:t>ражене</a:t>
            </a:r>
            <a:r>
              <a:rPr sz="2200" b="1" i="1" spc="-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i="1" spc="-15" dirty="0">
                <a:latin typeface="Times New Roman" pitchFamily="18" charset="0"/>
                <a:cs typeface="Times New Roman" pitchFamily="18" charset="0"/>
              </a:rPr>
              <a:t>главнице)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86600" y="3962400"/>
            <a:ext cx="1981200" cy="264261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328409" y="6128715"/>
            <a:ext cx="4851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solidFill>
                  <a:srgbClr val="FF0000"/>
                </a:solidFill>
                <a:latin typeface="Verdana"/>
                <a:cs typeface="Verdana"/>
              </a:rPr>
              <a:t>р</a:t>
            </a:r>
            <a:r>
              <a:rPr sz="1800" spc="-5" dirty="0">
                <a:solidFill>
                  <a:srgbClr val="FF0000"/>
                </a:solidFill>
                <a:latin typeface="Verdana"/>
                <a:cs typeface="Verdana"/>
              </a:rPr>
              <a:t>аж</a:t>
            </a:r>
            <a:endParaRPr sz="18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3397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537563" y="1759297"/>
            <a:ext cx="7778853" cy="1703737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470503" marR="4344" indent="-342900" algn="just">
              <a:lnSpc>
                <a:spcPct val="100000"/>
              </a:lnSpc>
              <a:spcBef>
                <a:spcPts val="86"/>
              </a:spcBef>
            </a:pPr>
            <a:r>
              <a:rPr lang="sr-Cyrl-RS"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Савремене фармакопеје прописују течну хроматографију</a:t>
            </a:r>
            <a:r>
              <a:rPr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(HPLC)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1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UV-</a:t>
            </a:r>
            <a:r>
              <a:rPr lang="sr-Cyrl-RS" sz="2200" spc="-1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детекцијом</a:t>
            </a:r>
            <a:r>
              <a:rPr sz="2200" spc="-1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RS" sz="2200" spc="-1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одређивање садржаја појединачних алкалоида</a:t>
            </a:r>
            <a:r>
              <a:rPr sz="2200" spc="-1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200" spc="-2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sz="2200" spc="-2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нпр</a:t>
            </a:r>
            <a:r>
              <a:rPr sz="2200" spc="-26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Морфин и</a:t>
            </a:r>
            <a:r>
              <a:rPr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кодеин</a:t>
            </a:r>
            <a:r>
              <a:rPr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сировом опијуму</a:t>
            </a:r>
            <a:r>
              <a:rPr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200" i="1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Opium </a:t>
            </a:r>
            <a:r>
              <a:rPr sz="2200" i="1" spc="-4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crudum</a:t>
            </a:r>
            <a:r>
              <a:rPr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sr-Cyrl-RS" sz="22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Садржај се одређује преко површине пика</a:t>
            </a:r>
            <a:r>
              <a:rPr lang="sr-Cyrl-RS" sz="22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71600" y="1116067"/>
            <a:ext cx="7560840" cy="441305"/>
          </a:xfrm>
          <a:prstGeom prst="rect">
            <a:avLst/>
          </a:prstGeom>
        </p:spPr>
        <p:txBody>
          <a:bodyPr vert="horz" wrap="square" lIns="0" tIns="10317" rIns="0" bIns="0" rtlCol="0" anchor="ctr">
            <a:spAutoFit/>
          </a:bodyPr>
          <a:lstStyle/>
          <a:p>
            <a:pPr marL="10860" algn="ctr">
              <a:lnSpc>
                <a:spcPct val="100000"/>
              </a:lnSpc>
              <a:spcBef>
                <a:spcPts val="81"/>
              </a:spcBef>
            </a:pPr>
            <a:r>
              <a:rPr lang="sr-Cyrl-RS"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Одређивање течном хроматографијом </a:t>
            </a:r>
            <a:r>
              <a:rPr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(HPLC</a:t>
            </a:r>
            <a:r>
              <a:rPr sz="2800" spc="-4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7744" y="3789040"/>
            <a:ext cx="4362493" cy="280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63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484784"/>
            <a:ext cx="3222712" cy="849931"/>
          </a:xfrm>
        </p:spPr>
        <p:txBody>
          <a:bodyPr/>
          <a:lstStyle/>
          <a:p>
            <a:pPr algn="l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Метаболизмом аминокиселина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биљно ткиво ствара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8461431"/>
              </p:ext>
            </p:extLst>
          </p:nvPr>
        </p:nvGraphicFramePr>
        <p:xfrm>
          <a:off x="251520" y="1628800"/>
          <a:ext cx="889248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7760" y="4509120"/>
            <a:ext cx="3349691" cy="125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8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20194" y="2093889"/>
            <a:ext cx="7268230" cy="1742209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303531" marR="4344" indent="-293214">
              <a:spcBef>
                <a:spcPts val="86"/>
              </a:spcBef>
              <a:buFont typeface="Arial MT"/>
              <a:buChar char="•"/>
              <a:tabLst>
                <a:tab pos="303531" algn="l"/>
                <a:tab pos="304074" algn="l"/>
              </a:tabLst>
            </a:pPr>
            <a:r>
              <a:rPr lang="ru-RU" sz="2200" spc="-4" dirty="0">
                <a:latin typeface="Times New Roman"/>
                <a:cs typeface="Times New Roman"/>
              </a:rPr>
              <a:t>Метода екстракције алкалоида зависи од разлога и сврхе екстракције, али и од  саме биљне сировине.</a:t>
            </a:r>
          </a:p>
          <a:p>
            <a:pPr marL="10317" marR="4344">
              <a:spcBef>
                <a:spcPts val="86"/>
              </a:spcBef>
              <a:tabLst>
                <a:tab pos="303531" algn="l"/>
                <a:tab pos="304074" algn="l"/>
              </a:tabLst>
            </a:pPr>
            <a:r>
              <a:rPr lang="ru-RU" sz="2200" spc="-4" dirty="0" smtClean="0">
                <a:solidFill>
                  <a:schemeClr val="accent6"/>
                </a:solidFill>
                <a:latin typeface="Times New Roman"/>
                <a:cs typeface="Times New Roman"/>
              </a:rPr>
              <a:t>Прави алкалоиди </a:t>
            </a:r>
            <a:r>
              <a:rPr lang="ru-RU" sz="2200" spc="-4" dirty="0">
                <a:latin typeface="Times New Roman"/>
                <a:cs typeface="Times New Roman"/>
              </a:rPr>
              <a:t>се изолују на два начина:</a:t>
            </a:r>
          </a:p>
          <a:p>
            <a:pPr marL="303531" marR="4344" indent="-293214">
              <a:spcBef>
                <a:spcPts val="86"/>
              </a:spcBef>
              <a:buFont typeface="Arial MT"/>
              <a:buChar char="•"/>
              <a:tabLst>
                <a:tab pos="303531" algn="l"/>
                <a:tab pos="304074" algn="l"/>
              </a:tabLst>
            </a:pPr>
            <a:r>
              <a:rPr lang="ru-RU" sz="2200" b="1" spc="-4" dirty="0">
                <a:solidFill>
                  <a:schemeClr val="accent6"/>
                </a:solidFill>
                <a:latin typeface="Times New Roman"/>
                <a:cs typeface="Times New Roman"/>
              </a:rPr>
              <a:t>као слободне базе</a:t>
            </a:r>
          </a:p>
          <a:p>
            <a:pPr marL="303531" marR="4344" indent="-293214">
              <a:spcBef>
                <a:spcPts val="86"/>
              </a:spcBef>
              <a:buFont typeface="Arial MT"/>
              <a:buChar char="•"/>
              <a:tabLst>
                <a:tab pos="303531" algn="l"/>
                <a:tab pos="304074" algn="l"/>
              </a:tabLst>
            </a:pPr>
            <a:r>
              <a:rPr lang="ru-RU" sz="2200" b="1" spc="-4" dirty="0">
                <a:solidFill>
                  <a:schemeClr val="accent6"/>
                </a:solidFill>
                <a:latin typeface="Times New Roman"/>
                <a:cs typeface="Times New Roman"/>
              </a:rPr>
              <a:t>као соли</a:t>
            </a:r>
            <a:endParaRPr lang="ru-RU" sz="2200" b="1" spc="-4" dirty="0">
              <a:solidFill>
                <a:schemeClr val="accent6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679890" y="1157735"/>
            <a:ext cx="4403084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>
              <a:lnSpc>
                <a:spcPct val="100000"/>
              </a:lnSpc>
              <a:spcBef>
                <a:spcPts val="86"/>
              </a:spcBef>
            </a:pPr>
            <a:r>
              <a:rPr lang="sr-Cyrl-RS" sz="2800" spc="-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Екстракција алкалоида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96026" y="4341011"/>
            <a:ext cx="1567729" cy="181663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26117" y="4210692"/>
            <a:ext cx="1119479" cy="208509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30758" y="4210693"/>
            <a:ext cx="1214566" cy="193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9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20193" y="1124744"/>
            <a:ext cx="185704" cy="274115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1710" spc="4" dirty="0">
                <a:latin typeface="Times New Roman"/>
                <a:cs typeface="Times New Roman"/>
              </a:rPr>
              <a:t>1</a:t>
            </a:r>
            <a:r>
              <a:rPr sz="1710" dirty="0">
                <a:latin typeface="Times New Roman"/>
                <a:cs typeface="Times New Roman"/>
              </a:rPr>
              <a:t>.</a:t>
            </a:r>
            <a:endParaRPr sz="171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50134" y="1224219"/>
            <a:ext cx="4453085" cy="413217"/>
          </a:xfrm>
          <a:custGeom>
            <a:avLst/>
            <a:gdLst/>
            <a:ahLst/>
            <a:cxnLst/>
            <a:rect l="l" t="t" r="r" b="b"/>
            <a:pathLst>
              <a:path w="5207634" h="483234">
                <a:moveTo>
                  <a:pt x="25908" y="455676"/>
                </a:moveTo>
                <a:lnTo>
                  <a:pt x="25908" y="27432"/>
                </a:lnTo>
                <a:lnTo>
                  <a:pt x="16764" y="38100"/>
                </a:lnTo>
                <a:lnTo>
                  <a:pt x="15240" y="39624"/>
                </a:lnTo>
                <a:lnTo>
                  <a:pt x="10668" y="47244"/>
                </a:lnTo>
                <a:lnTo>
                  <a:pt x="4572" y="62484"/>
                </a:lnTo>
                <a:lnTo>
                  <a:pt x="1524" y="71628"/>
                </a:lnTo>
                <a:lnTo>
                  <a:pt x="0" y="80772"/>
                </a:lnTo>
                <a:lnTo>
                  <a:pt x="0" y="403860"/>
                </a:lnTo>
                <a:lnTo>
                  <a:pt x="1524" y="413004"/>
                </a:lnTo>
                <a:lnTo>
                  <a:pt x="4572" y="420624"/>
                </a:lnTo>
                <a:lnTo>
                  <a:pt x="7620" y="429768"/>
                </a:lnTo>
                <a:lnTo>
                  <a:pt x="10668" y="437388"/>
                </a:lnTo>
                <a:lnTo>
                  <a:pt x="15240" y="443484"/>
                </a:lnTo>
                <a:lnTo>
                  <a:pt x="16764" y="445008"/>
                </a:lnTo>
                <a:lnTo>
                  <a:pt x="25908" y="455676"/>
                </a:lnTo>
                <a:close/>
              </a:path>
              <a:path w="5207634" h="483234">
                <a:moveTo>
                  <a:pt x="5181600" y="83820"/>
                </a:moveTo>
                <a:lnTo>
                  <a:pt x="5181600" y="25908"/>
                </a:lnTo>
                <a:lnTo>
                  <a:pt x="5180076" y="25908"/>
                </a:lnTo>
                <a:lnTo>
                  <a:pt x="5169408" y="16764"/>
                </a:lnTo>
                <a:lnTo>
                  <a:pt x="5167884" y="15240"/>
                </a:lnTo>
                <a:lnTo>
                  <a:pt x="5160264" y="10668"/>
                </a:lnTo>
                <a:lnTo>
                  <a:pt x="5152644" y="7620"/>
                </a:lnTo>
                <a:lnTo>
                  <a:pt x="5143500" y="4572"/>
                </a:lnTo>
                <a:lnTo>
                  <a:pt x="5135880" y="1524"/>
                </a:lnTo>
                <a:lnTo>
                  <a:pt x="5126736" y="0"/>
                </a:lnTo>
                <a:lnTo>
                  <a:pt x="79248" y="0"/>
                </a:lnTo>
                <a:lnTo>
                  <a:pt x="70104" y="1524"/>
                </a:lnTo>
                <a:lnTo>
                  <a:pt x="62484" y="4572"/>
                </a:lnTo>
                <a:lnTo>
                  <a:pt x="53340" y="7620"/>
                </a:lnTo>
                <a:lnTo>
                  <a:pt x="45720" y="10668"/>
                </a:lnTo>
                <a:lnTo>
                  <a:pt x="39624" y="15240"/>
                </a:lnTo>
                <a:lnTo>
                  <a:pt x="38100" y="16764"/>
                </a:lnTo>
                <a:lnTo>
                  <a:pt x="27432" y="25908"/>
                </a:lnTo>
                <a:lnTo>
                  <a:pt x="25908" y="25908"/>
                </a:lnTo>
                <a:lnTo>
                  <a:pt x="25908" y="82296"/>
                </a:lnTo>
                <a:lnTo>
                  <a:pt x="30480" y="64008"/>
                </a:lnTo>
                <a:lnTo>
                  <a:pt x="33528" y="57912"/>
                </a:lnTo>
                <a:lnTo>
                  <a:pt x="35052" y="55626"/>
                </a:lnTo>
                <a:lnTo>
                  <a:pt x="35052" y="54864"/>
                </a:lnTo>
                <a:lnTo>
                  <a:pt x="42672" y="46155"/>
                </a:lnTo>
                <a:lnTo>
                  <a:pt x="42672" y="45720"/>
                </a:lnTo>
                <a:lnTo>
                  <a:pt x="45720" y="42672"/>
                </a:lnTo>
                <a:lnTo>
                  <a:pt x="45720" y="43053"/>
                </a:lnTo>
                <a:lnTo>
                  <a:pt x="54864" y="35052"/>
                </a:lnTo>
                <a:lnTo>
                  <a:pt x="54864" y="35814"/>
                </a:lnTo>
                <a:lnTo>
                  <a:pt x="65532" y="30480"/>
                </a:lnTo>
                <a:lnTo>
                  <a:pt x="70104" y="28956"/>
                </a:lnTo>
                <a:lnTo>
                  <a:pt x="77724" y="27432"/>
                </a:lnTo>
                <a:lnTo>
                  <a:pt x="83820" y="25908"/>
                </a:lnTo>
                <a:lnTo>
                  <a:pt x="5125212" y="25908"/>
                </a:lnTo>
                <a:lnTo>
                  <a:pt x="5143500" y="30480"/>
                </a:lnTo>
                <a:lnTo>
                  <a:pt x="5149596" y="33528"/>
                </a:lnTo>
                <a:lnTo>
                  <a:pt x="5152644" y="35560"/>
                </a:lnTo>
                <a:lnTo>
                  <a:pt x="5152644" y="35052"/>
                </a:lnTo>
                <a:lnTo>
                  <a:pt x="5161788" y="43053"/>
                </a:lnTo>
                <a:lnTo>
                  <a:pt x="5161788" y="42672"/>
                </a:lnTo>
                <a:lnTo>
                  <a:pt x="5164836" y="45720"/>
                </a:lnTo>
                <a:lnTo>
                  <a:pt x="5164836" y="46736"/>
                </a:lnTo>
                <a:lnTo>
                  <a:pt x="5170932" y="54864"/>
                </a:lnTo>
                <a:lnTo>
                  <a:pt x="5170932" y="53340"/>
                </a:lnTo>
                <a:lnTo>
                  <a:pt x="5177028" y="65532"/>
                </a:lnTo>
                <a:lnTo>
                  <a:pt x="5178552" y="70104"/>
                </a:lnTo>
                <a:lnTo>
                  <a:pt x="5180076" y="77724"/>
                </a:lnTo>
                <a:lnTo>
                  <a:pt x="5181600" y="83820"/>
                </a:lnTo>
                <a:close/>
              </a:path>
              <a:path w="5207634" h="483234">
                <a:moveTo>
                  <a:pt x="36576" y="429768"/>
                </a:moveTo>
                <a:lnTo>
                  <a:pt x="30480" y="417576"/>
                </a:lnTo>
                <a:lnTo>
                  <a:pt x="25908" y="399288"/>
                </a:lnTo>
                <a:lnTo>
                  <a:pt x="25908" y="457200"/>
                </a:lnTo>
                <a:lnTo>
                  <a:pt x="27432" y="457200"/>
                </a:lnTo>
                <a:lnTo>
                  <a:pt x="35052" y="463731"/>
                </a:lnTo>
                <a:lnTo>
                  <a:pt x="35052" y="428244"/>
                </a:lnTo>
                <a:lnTo>
                  <a:pt x="36576" y="429768"/>
                </a:lnTo>
                <a:close/>
              </a:path>
              <a:path w="5207634" h="483234">
                <a:moveTo>
                  <a:pt x="36576" y="53340"/>
                </a:moveTo>
                <a:lnTo>
                  <a:pt x="35052" y="54864"/>
                </a:lnTo>
                <a:lnTo>
                  <a:pt x="35052" y="55626"/>
                </a:lnTo>
                <a:lnTo>
                  <a:pt x="36576" y="53340"/>
                </a:lnTo>
                <a:close/>
              </a:path>
              <a:path w="5207634" h="483234">
                <a:moveTo>
                  <a:pt x="43780" y="438219"/>
                </a:moveTo>
                <a:lnTo>
                  <a:pt x="35052" y="428244"/>
                </a:lnTo>
                <a:lnTo>
                  <a:pt x="35052" y="463731"/>
                </a:lnTo>
                <a:lnTo>
                  <a:pt x="38100" y="466344"/>
                </a:lnTo>
                <a:lnTo>
                  <a:pt x="39624" y="467868"/>
                </a:lnTo>
                <a:lnTo>
                  <a:pt x="42672" y="469696"/>
                </a:lnTo>
                <a:lnTo>
                  <a:pt x="42672" y="437388"/>
                </a:lnTo>
                <a:lnTo>
                  <a:pt x="43780" y="438219"/>
                </a:lnTo>
                <a:close/>
              </a:path>
              <a:path w="5207634" h="483234">
                <a:moveTo>
                  <a:pt x="45720" y="42672"/>
                </a:moveTo>
                <a:lnTo>
                  <a:pt x="42672" y="45720"/>
                </a:lnTo>
                <a:lnTo>
                  <a:pt x="44297" y="44297"/>
                </a:lnTo>
                <a:lnTo>
                  <a:pt x="45720" y="42672"/>
                </a:lnTo>
                <a:close/>
              </a:path>
              <a:path w="5207634" h="483234">
                <a:moveTo>
                  <a:pt x="44297" y="44297"/>
                </a:moveTo>
                <a:lnTo>
                  <a:pt x="42672" y="45720"/>
                </a:lnTo>
                <a:lnTo>
                  <a:pt x="42672" y="46155"/>
                </a:lnTo>
                <a:lnTo>
                  <a:pt x="44297" y="44297"/>
                </a:lnTo>
                <a:close/>
              </a:path>
              <a:path w="5207634" h="483234">
                <a:moveTo>
                  <a:pt x="45720" y="440436"/>
                </a:moveTo>
                <a:lnTo>
                  <a:pt x="43780" y="438219"/>
                </a:lnTo>
                <a:lnTo>
                  <a:pt x="42672" y="437388"/>
                </a:lnTo>
                <a:lnTo>
                  <a:pt x="45720" y="440436"/>
                </a:lnTo>
                <a:close/>
              </a:path>
              <a:path w="5207634" h="483234">
                <a:moveTo>
                  <a:pt x="45720" y="471525"/>
                </a:moveTo>
                <a:lnTo>
                  <a:pt x="45720" y="440436"/>
                </a:lnTo>
                <a:lnTo>
                  <a:pt x="42672" y="437388"/>
                </a:lnTo>
                <a:lnTo>
                  <a:pt x="42672" y="469696"/>
                </a:lnTo>
                <a:lnTo>
                  <a:pt x="45720" y="471525"/>
                </a:lnTo>
                <a:close/>
              </a:path>
              <a:path w="5207634" h="483234">
                <a:moveTo>
                  <a:pt x="54864" y="446532"/>
                </a:moveTo>
                <a:lnTo>
                  <a:pt x="43780" y="438219"/>
                </a:lnTo>
                <a:lnTo>
                  <a:pt x="45720" y="440436"/>
                </a:lnTo>
                <a:lnTo>
                  <a:pt x="45720" y="471525"/>
                </a:lnTo>
                <a:lnTo>
                  <a:pt x="47244" y="472440"/>
                </a:lnTo>
                <a:lnTo>
                  <a:pt x="53340" y="474878"/>
                </a:lnTo>
                <a:lnTo>
                  <a:pt x="53340" y="446532"/>
                </a:lnTo>
                <a:lnTo>
                  <a:pt x="54864" y="446532"/>
                </a:lnTo>
                <a:close/>
              </a:path>
              <a:path w="5207634" h="483234">
                <a:moveTo>
                  <a:pt x="45720" y="43053"/>
                </a:moveTo>
                <a:lnTo>
                  <a:pt x="45720" y="42672"/>
                </a:lnTo>
                <a:lnTo>
                  <a:pt x="44297" y="44297"/>
                </a:lnTo>
                <a:lnTo>
                  <a:pt x="45720" y="43053"/>
                </a:lnTo>
                <a:close/>
              </a:path>
              <a:path w="5207634" h="483234">
                <a:moveTo>
                  <a:pt x="54864" y="35814"/>
                </a:moveTo>
                <a:lnTo>
                  <a:pt x="54864" y="35052"/>
                </a:lnTo>
                <a:lnTo>
                  <a:pt x="53340" y="36576"/>
                </a:lnTo>
                <a:lnTo>
                  <a:pt x="54864" y="35814"/>
                </a:lnTo>
                <a:close/>
              </a:path>
              <a:path w="5207634" h="483234">
                <a:moveTo>
                  <a:pt x="5163616" y="438302"/>
                </a:moveTo>
                <a:lnTo>
                  <a:pt x="5123688" y="457200"/>
                </a:lnTo>
                <a:lnTo>
                  <a:pt x="82296" y="457200"/>
                </a:lnTo>
                <a:lnTo>
                  <a:pt x="64008" y="452628"/>
                </a:lnTo>
                <a:lnTo>
                  <a:pt x="57912" y="449580"/>
                </a:lnTo>
                <a:lnTo>
                  <a:pt x="53340" y="446532"/>
                </a:lnTo>
                <a:lnTo>
                  <a:pt x="53340" y="474878"/>
                </a:lnTo>
                <a:lnTo>
                  <a:pt x="62484" y="478536"/>
                </a:lnTo>
                <a:lnTo>
                  <a:pt x="71628" y="481584"/>
                </a:lnTo>
                <a:lnTo>
                  <a:pt x="80772" y="483108"/>
                </a:lnTo>
                <a:lnTo>
                  <a:pt x="5119116" y="483108"/>
                </a:lnTo>
                <a:lnTo>
                  <a:pt x="5128260" y="481584"/>
                </a:lnTo>
                <a:lnTo>
                  <a:pt x="5137404" y="481584"/>
                </a:lnTo>
                <a:lnTo>
                  <a:pt x="5145024" y="478536"/>
                </a:lnTo>
                <a:lnTo>
                  <a:pt x="5154168" y="475488"/>
                </a:lnTo>
                <a:lnTo>
                  <a:pt x="5161788" y="472440"/>
                </a:lnTo>
                <a:lnTo>
                  <a:pt x="5161788" y="440436"/>
                </a:lnTo>
                <a:lnTo>
                  <a:pt x="5163616" y="438302"/>
                </a:lnTo>
                <a:close/>
              </a:path>
              <a:path w="5207634" h="483234">
                <a:moveTo>
                  <a:pt x="5154168" y="36576"/>
                </a:moveTo>
                <a:lnTo>
                  <a:pt x="5152644" y="35052"/>
                </a:lnTo>
                <a:lnTo>
                  <a:pt x="5152644" y="35560"/>
                </a:lnTo>
                <a:lnTo>
                  <a:pt x="5154168" y="36576"/>
                </a:lnTo>
                <a:close/>
              </a:path>
              <a:path w="5207634" h="483234">
                <a:moveTo>
                  <a:pt x="5164836" y="45720"/>
                </a:moveTo>
                <a:lnTo>
                  <a:pt x="5161788" y="42672"/>
                </a:lnTo>
                <a:lnTo>
                  <a:pt x="5162619" y="43780"/>
                </a:lnTo>
                <a:lnTo>
                  <a:pt x="5164836" y="45720"/>
                </a:lnTo>
                <a:close/>
              </a:path>
              <a:path w="5207634" h="483234">
                <a:moveTo>
                  <a:pt x="5162619" y="43780"/>
                </a:moveTo>
                <a:lnTo>
                  <a:pt x="5161788" y="42672"/>
                </a:lnTo>
                <a:lnTo>
                  <a:pt x="5161788" y="43053"/>
                </a:lnTo>
                <a:lnTo>
                  <a:pt x="5162619" y="43780"/>
                </a:lnTo>
                <a:close/>
              </a:path>
              <a:path w="5207634" h="483234">
                <a:moveTo>
                  <a:pt x="5164836" y="437388"/>
                </a:moveTo>
                <a:lnTo>
                  <a:pt x="5163616" y="438302"/>
                </a:lnTo>
                <a:lnTo>
                  <a:pt x="5161788" y="440436"/>
                </a:lnTo>
                <a:lnTo>
                  <a:pt x="5164836" y="437388"/>
                </a:lnTo>
                <a:close/>
              </a:path>
              <a:path w="5207634" h="483234">
                <a:moveTo>
                  <a:pt x="5164836" y="470001"/>
                </a:moveTo>
                <a:lnTo>
                  <a:pt x="5164836" y="437388"/>
                </a:lnTo>
                <a:lnTo>
                  <a:pt x="5161788" y="440436"/>
                </a:lnTo>
                <a:lnTo>
                  <a:pt x="5161788" y="472440"/>
                </a:lnTo>
                <a:lnTo>
                  <a:pt x="5164836" y="470001"/>
                </a:lnTo>
                <a:close/>
              </a:path>
              <a:path w="5207634" h="483234">
                <a:moveTo>
                  <a:pt x="5164836" y="46736"/>
                </a:moveTo>
                <a:lnTo>
                  <a:pt x="5164836" y="45720"/>
                </a:lnTo>
                <a:lnTo>
                  <a:pt x="5162619" y="43780"/>
                </a:lnTo>
                <a:lnTo>
                  <a:pt x="5164836" y="46736"/>
                </a:lnTo>
                <a:close/>
              </a:path>
              <a:path w="5207634" h="483234">
                <a:moveTo>
                  <a:pt x="5181600" y="457200"/>
                </a:moveTo>
                <a:lnTo>
                  <a:pt x="5181600" y="400812"/>
                </a:lnTo>
                <a:lnTo>
                  <a:pt x="5177028" y="419100"/>
                </a:lnTo>
                <a:lnTo>
                  <a:pt x="5173980" y="425196"/>
                </a:lnTo>
                <a:lnTo>
                  <a:pt x="5170932" y="429768"/>
                </a:lnTo>
                <a:lnTo>
                  <a:pt x="5163616" y="438302"/>
                </a:lnTo>
                <a:lnTo>
                  <a:pt x="5164836" y="437388"/>
                </a:lnTo>
                <a:lnTo>
                  <a:pt x="5164836" y="470001"/>
                </a:lnTo>
                <a:lnTo>
                  <a:pt x="5169408" y="466344"/>
                </a:lnTo>
                <a:lnTo>
                  <a:pt x="5180076" y="457200"/>
                </a:lnTo>
                <a:lnTo>
                  <a:pt x="5181600" y="457200"/>
                </a:lnTo>
                <a:close/>
              </a:path>
              <a:path w="5207634" h="483234">
                <a:moveTo>
                  <a:pt x="5207508" y="402336"/>
                </a:moveTo>
                <a:lnTo>
                  <a:pt x="5207508" y="88392"/>
                </a:lnTo>
                <a:lnTo>
                  <a:pt x="5205984" y="79248"/>
                </a:lnTo>
                <a:lnTo>
                  <a:pt x="5205984" y="70104"/>
                </a:lnTo>
                <a:lnTo>
                  <a:pt x="5202936" y="62484"/>
                </a:lnTo>
                <a:lnTo>
                  <a:pt x="5199888" y="53340"/>
                </a:lnTo>
                <a:lnTo>
                  <a:pt x="5196840" y="45720"/>
                </a:lnTo>
                <a:lnTo>
                  <a:pt x="5192268" y="39624"/>
                </a:lnTo>
                <a:lnTo>
                  <a:pt x="5190744" y="38100"/>
                </a:lnTo>
                <a:lnTo>
                  <a:pt x="5181600" y="27432"/>
                </a:lnTo>
                <a:lnTo>
                  <a:pt x="5181600" y="455676"/>
                </a:lnTo>
                <a:lnTo>
                  <a:pt x="5192268" y="443484"/>
                </a:lnTo>
                <a:lnTo>
                  <a:pt x="5196840" y="435864"/>
                </a:lnTo>
                <a:lnTo>
                  <a:pt x="5199888" y="428244"/>
                </a:lnTo>
                <a:lnTo>
                  <a:pt x="5202936" y="419100"/>
                </a:lnTo>
                <a:lnTo>
                  <a:pt x="5205984" y="411480"/>
                </a:lnTo>
                <a:lnTo>
                  <a:pt x="5207508" y="4023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55610" y="1295460"/>
            <a:ext cx="4039867" cy="195632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lang="ru-RU" sz="1200" b="1" spc="-4" dirty="0">
                <a:latin typeface="Times New Roman"/>
                <a:cs typeface="Times New Roman"/>
              </a:rPr>
              <a:t>Спрашени биљни материјал (алкалоиди у облику соли)</a:t>
            </a:r>
            <a:endParaRPr sz="1200" dirty="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154430" y="1680333"/>
            <a:ext cx="249234" cy="807973"/>
            <a:chOff x="4858375" y="1098797"/>
            <a:chExt cx="291465" cy="944880"/>
          </a:xfrm>
        </p:grpSpPr>
        <p:sp>
          <p:nvSpPr>
            <p:cNvPr id="6" name="object 6"/>
            <p:cNvSpPr/>
            <p:nvPr/>
          </p:nvSpPr>
          <p:spPr>
            <a:xfrm>
              <a:off x="4888854" y="1110989"/>
              <a:ext cx="228600" cy="914400"/>
            </a:xfrm>
            <a:custGeom>
              <a:avLst/>
              <a:gdLst/>
              <a:ahLst/>
              <a:cxnLst/>
              <a:rect l="l" t="t" r="r" b="b"/>
              <a:pathLst>
                <a:path w="228600" h="914400">
                  <a:moveTo>
                    <a:pt x="228599" y="800106"/>
                  </a:moveTo>
                  <a:lnTo>
                    <a:pt x="172211" y="800106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800106"/>
                  </a:lnTo>
                  <a:lnTo>
                    <a:pt x="0" y="800106"/>
                  </a:lnTo>
                  <a:lnTo>
                    <a:pt x="114299" y="914406"/>
                  </a:lnTo>
                  <a:lnTo>
                    <a:pt x="228599" y="800106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858375" y="1098797"/>
              <a:ext cx="291465" cy="944880"/>
            </a:xfrm>
            <a:custGeom>
              <a:avLst/>
              <a:gdLst/>
              <a:ahLst/>
              <a:cxnLst/>
              <a:rect l="l" t="t" r="r" b="b"/>
              <a:pathLst>
                <a:path w="291464" h="944880">
                  <a:moveTo>
                    <a:pt x="88392" y="800106"/>
                  </a:moveTo>
                  <a:lnTo>
                    <a:pt x="0" y="800106"/>
                  </a:lnTo>
                  <a:lnTo>
                    <a:pt x="30480" y="830586"/>
                  </a:lnTo>
                  <a:lnTo>
                    <a:pt x="30480" y="826014"/>
                  </a:lnTo>
                  <a:lnTo>
                    <a:pt x="39624" y="804678"/>
                  </a:lnTo>
                  <a:lnTo>
                    <a:pt x="60960" y="826014"/>
                  </a:lnTo>
                  <a:lnTo>
                    <a:pt x="76200" y="826014"/>
                  </a:lnTo>
                  <a:lnTo>
                    <a:pt x="76200" y="812298"/>
                  </a:lnTo>
                  <a:lnTo>
                    <a:pt x="88392" y="800106"/>
                  </a:lnTo>
                  <a:close/>
                </a:path>
                <a:path w="291464" h="944880">
                  <a:moveTo>
                    <a:pt x="60960" y="826014"/>
                  </a:moveTo>
                  <a:lnTo>
                    <a:pt x="39624" y="804678"/>
                  </a:lnTo>
                  <a:lnTo>
                    <a:pt x="30480" y="826014"/>
                  </a:lnTo>
                  <a:lnTo>
                    <a:pt x="60960" y="826014"/>
                  </a:lnTo>
                  <a:close/>
                </a:path>
                <a:path w="291464" h="944880">
                  <a:moveTo>
                    <a:pt x="145542" y="910596"/>
                  </a:moveTo>
                  <a:lnTo>
                    <a:pt x="60960" y="826014"/>
                  </a:lnTo>
                  <a:lnTo>
                    <a:pt x="30480" y="826014"/>
                  </a:lnTo>
                  <a:lnTo>
                    <a:pt x="30480" y="830586"/>
                  </a:lnTo>
                  <a:lnTo>
                    <a:pt x="137160" y="937266"/>
                  </a:lnTo>
                  <a:lnTo>
                    <a:pt x="137160" y="918978"/>
                  </a:lnTo>
                  <a:lnTo>
                    <a:pt x="145542" y="910596"/>
                  </a:lnTo>
                  <a:close/>
                </a:path>
                <a:path w="291464" h="944880">
                  <a:moveTo>
                    <a:pt x="214884" y="800106"/>
                  </a:moveTo>
                  <a:lnTo>
                    <a:pt x="214884" y="0"/>
                  </a:lnTo>
                  <a:lnTo>
                    <a:pt x="76200" y="0"/>
                  </a:lnTo>
                  <a:lnTo>
                    <a:pt x="76200" y="800106"/>
                  </a:lnTo>
                  <a:lnTo>
                    <a:pt x="88392" y="800106"/>
                  </a:lnTo>
                  <a:lnTo>
                    <a:pt x="88392" y="25908"/>
                  </a:lnTo>
                  <a:lnTo>
                    <a:pt x="100584" y="12192"/>
                  </a:lnTo>
                  <a:lnTo>
                    <a:pt x="100584" y="25908"/>
                  </a:lnTo>
                  <a:lnTo>
                    <a:pt x="190500" y="25908"/>
                  </a:lnTo>
                  <a:lnTo>
                    <a:pt x="190500" y="12192"/>
                  </a:lnTo>
                  <a:lnTo>
                    <a:pt x="202692" y="25908"/>
                  </a:lnTo>
                  <a:lnTo>
                    <a:pt x="202692" y="800106"/>
                  </a:lnTo>
                  <a:lnTo>
                    <a:pt x="214884" y="800106"/>
                  </a:lnTo>
                  <a:close/>
                </a:path>
                <a:path w="291464" h="944880">
                  <a:moveTo>
                    <a:pt x="100584" y="826014"/>
                  </a:moveTo>
                  <a:lnTo>
                    <a:pt x="100584" y="25908"/>
                  </a:lnTo>
                  <a:lnTo>
                    <a:pt x="88392" y="25908"/>
                  </a:lnTo>
                  <a:lnTo>
                    <a:pt x="88392" y="800106"/>
                  </a:lnTo>
                  <a:lnTo>
                    <a:pt x="76200" y="812298"/>
                  </a:lnTo>
                  <a:lnTo>
                    <a:pt x="76200" y="826014"/>
                  </a:lnTo>
                  <a:lnTo>
                    <a:pt x="100584" y="826014"/>
                  </a:lnTo>
                  <a:close/>
                </a:path>
                <a:path w="291464" h="944880">
                  <a:moveTo>
                    <a:pt x="100584" y="25908"/>
                  </a:moveTo>
                  <a:lnTo>
                    <a:pt x="100584" y="12192"/>
                  </a:lnTo>
                  <a:lnTo>
                    <a:pt x="88392" y="25908"/>
                  </a:lnTo>
                  <a:lnTo>
                    <a:pt x="100584" y="25908"/>
                  </a:lnTo>
                  <a:close/>
                </a:path>
                <a:path w="291464" h="944880">
                  <a:moveTo>
                    <a:pt x="153924" y="918978"/>
                  </a:moveTo>
                  <a:lnTo>
                    <a:pt x="145542" y="910596"/>
                  </a:lnTo>
                  <a:lnTo>
                    <a:pt x="137160" y="918978"/>
                  </a:lnTo>
                  <a:lnTo>
                    <a:pt x="153924" y="918978"/>
                  </a:lnTo>
                  <a:close/>
                </a:path>
                <a:path w="291464" h="944880">
                  <a:moveTo>
                    <a:pt x="153924" y="935837"/>
                  </a:moveTo>
                  <a:lnTo>
                    <a:pt x="153924" y="918978"/>
                  </a:lnTo>
                  <a:lnTo>
                    <a:pt x="137160" y="918978"/>
                  </a:lnTo>
                  <a:lnTo>
                    <a:pt x="137160" y="937266"/>
                  </a:lnTo>
                  <a:lnTo>
                    <a:pt x="144780" y="944886"/>
                  </a:lnTo>
                  <a:lnTo>
                    <a:pt x="153924" y="935837"/>
                  </a:lnTo>
                  <a:close/>
                </a:path>
                <a:path w="291464" h="944880">
                  <a:moveTo>
                    <a:pt x="259080" y="831776"/>
                  </a:moveTo>
                  <a:lnTo>
                    <a:pt x="259080" y="826014"/>
                  </a:lnTo>
                  <a:lnTo>
                    <a:pt x="230124" y="826014"/>
                  </a:lnTo>
                  <a:lnTo>
                    <a:pt x="145542" y="910596"/>
                  </a:lnTo>
                  <a:lnTo>
                    <a:pt x="153924" y="918978"/>
                  </a:lnTo>
                  <a:lnTo>
                    <a:pt x="153924" y="935837"/>
                  </a:lnTo>
                  <a:lnTo>
                    <a:pt x="259080" y="831776"/>
                  </a:lnTo>
                  <a:close/>
                </a:path>
                <a:path w="291464" h="944880">
                  <a:moveTo>
                    <a:pt x="202692" y="25908"/>
                  </a:moveTo>
                  <a:lnTo>
                    <a:pt x="190500" y="12192"/>
                  </a:lnTo>
                  <a:lnTo>
                    <a:pt x="190500" y="25908"/>
                  </a:lnTo>
                  <a:lnTo>
                    <a:pt x="202692" y="25908"/>
                  </a:lnTo>
                  <a:close/>
                </a:path>
                <a:path w="291464" h="944880">
                  <a:moveTo>
                    <a:pt x="214884" y="826014"/>
                  </a:moveTo>
                  <a:lnTo>
                    <a:pt x="214884" y="812298"/>
                  </a:lnTo>
                  <a:lnTo>
                    <a:pt x="202692" y="800106"/>
                  </a:lnTo>
                  <a:lnTo>
                    <a:pt x="202692" y="25908"/>
                  </a:lnTo>
                  <a:lnTo>
                    <a:pt x="190500" y="25908"/>
                  </a:lnTo>
                  <a:lnTo>
                    <a:pt x="190500" y="826014"/>
                  </a:lnTo>
                  <a:lnTo>
                    <a:pt x="214884" y="826014"/>
                  </a:lnTo>
                  <a:close/>
                </a:path>
                <a:path w="291464" h="944880">
                  <a:moveTo>
                    <a:pt x="291084" y="800106"/>
                  </a:moveTo>
                  <a:lnTo>
                    <a:pt x="202692" y="800106"/>
                  </a:lnTo>
                  <a:lnTo>
                    <a:pt x="214884" y="812298"/>
                  </a:lnTo>
                  <a:lnTo>
                    <a:pt x="214884" y="826014"/>
                  </a:lnTo>
                  <a:lnTo>
                    <a:pt x="230124" y="826014"/>
                  </a:lnTo>
                  <a:lnTo>
                    <a:pt x="251460" y="804678"/>
                  </a:lnTo>
                  <a:lnTo>
                    <a:pt x="259080" y="826014"/>
                  </a:lnTo>
                  <a:lnTo>
                    <a:pt x="259080" y="831776"/>
                  </a:lnTo>
                  <a:lnTo>
                    <a:pt x="291084" y="800106"/>
                  </a:lnTo>
                  <a:close/>
                </a:path>
                <a:path w="291464" h="944880">
                  <a:moveTo>
                    <a:pt x="259080" y="826014"/>
                  </a:moveTo>
                  <a:lnTo>
                    <a:pt x="251460" y="804678"/>
                  </a:lnTo>
                  <a:lnTo>
                    <a:pt x="230124" y="826014"/>
                  </a:lnTo>
                  <a:lnTo>
                    <a:pt x="259080" y="826014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2215293" y="2527408"/>
            <a:ext cx="4453085" cy="413217"/>
            <a:chOff x="2590662" y="2089404"/>
            <a:chExt cx="5207635" cy="483234"/>
          </a:xfrm>
        </p:grpSpPr>
        <p:sp>
          <p:nvSpPr>
            <p:cNvPr id="9" name="object 9"/>
            <p:cNvSpPr/>
            <p:nvPr/>
          </p:nvSpPr>
          <p:spPr>
            <a:xfrm>
              <a:off x="2602854" y="2101596"/>
              <a:ext cx="5181600" cy="457200"/>
            </a:xfrm>
            <a:custGeom>
              <a:avLst/>
              <a:gdLst/>
              <a:ahLst/>
              <a:cxnLst/>
              <a:rect l="l" t="t" r="r" b="b"/>
              <a:pathLst>
                <a:path w="5181600" h="457200">
                  <a:moveTo>
                    <a:pt x="5181600" y="381000"/>
                  </a:moveTo>
                  <a:lnTo>
                    <a:pt x="5181600" y="76200"/>
                  </a:lnTo>
                  <a:lnTo>
                    <a:pt x="5175694" y="46934"/>
                  </a:lnTo>
                  <a:lnTo>
                    <a:pt x="5159502" y="22669"/>
                  </a:lnTo>
                  <a:lnTo>
                    <a:pt x="5135308" y="6119"/>
                  </a:lnTo>
                  <a:lnTo>
                    <a:pt x="5105400" y="0"/>
                  </a:lnTo>
                  <a:lnTo>
                    <a:pt x="76200" y="0"/>
                  </a:lnTo>
                  <a:lnTo>
                    <a:pt x="46934" y="6119"/>
                  </a:lnTo>
                  <a:lnTo>
                    <a:pt x="22669" y="22669"/>
                  </a:lnTo>
                  <a:lnTo>
                    <a:pt x="6119" y="46934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6119" y="410908"/>
                  </a:lnTo>
                  <a:lnTo>
                    <a:pt x="22669" y="435102"/>
                  </a:lnTo>
                  <a:lnTo>
                    <a:pt x="46934" y="451294"/>
                  </a:lnTo>
                  <a:lnTo>
                    <a:pt x="76200" y="457200"/>
                  </a:lnTo>
                  <a:lnTo>
                    <a:pt x="5105400" y="457200"/>
                  </a:lnTo>
                  <a:lnTo>
                    <a:pt x="5135308" y="451294"/>
                  </a:lnTo>
                  <a:lnTo>
                    <a:pt x="5159502" y="435102"/>
                  </a:lnTo>
                  <a:lnTo>
                    <a:pt x="5175694" y="410908"/>
                  </a:lnTo>
                  <a:lnTo>
                    <a:pt x="5181600" y="381000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90662" y="2089404"/>
              <a:ext cx="5207635" cy="483234"/>
            </a:xfrm>
            <a:custGeom>
              <a:avLst/>
              <a:gdLst/>
              <a:ahLst/>
              <a:cxnLst/>
              <a:rect l="l" t="t" r="r" b="b"/>
              <a:pathLst>
                <a:path w="5207634" h="483235">
                  <a:moveTo>
                    <a:pt x="25908" y="455676"/>
                  </a:moveTo>
                  <a:lnTo>
                    <a:pt x="25908" y="27432"/>
                  </a:lnTo>
                  <a:lnTo>
                    <a:pt x="16764" y="38100"/>
                  </a:lnTo>
                  <a:lnTo>
                    <a:pt x="15240" y="39624"/>
                  </a:lnTo>
                  <a:lnTo>
                    <a:pt x="10668" y="47244"/>
                  </a:lnTo>
                  <a:lnTo>
                    <a:pt x="4572" y="62484"/>
                  </a:lnTo>
                  <a:lnTo>
                    <a:pt x="1524" y="71628"/>
                  </a:lnTo>
                  <a:lnTo>
                    <a:pt x="0" y="80772"/>
                  </a:lnTo>
                  <a:lnTo>
                    <a:pt x="0" y="403860"/>
                  </a:lnTo>
                  <a:lnTo>
                    <a:pt x="1524" y="413004"/>
                  </a:lnTo>
                  <a:lnTo>
                    <a:pt x="4572" y="420624"/>
                  </a:lnTo>
                  <a:lnTo>
                    <a:pt x="7620" y="429768"/>
                  </a:lnTo>
                  <a:lnTo>
                    <a:pt x="10668" y="437388"/>
                  </a:lnTo>
                  <a:lnTo>
                    <a:pt x="15240" y="443484"/>
                  </a:lnTo>
                  <a:lnTo>
                    <a:pt x="16764" y="445008"/>
                  </a:lnTo>
                  <a:lnTo>
                    <a:pt x="25908" y="455676"/>
                  </a:lnTo>
                  <a:close/>
                </a:path>
                <a:path w="5207634" h="483235">
                  <a:moveTo>
                    <a:pt x="5181600" y="83820"/>
                  </a:moveTo>
                  <a:lnTo>
                    <a:pt x="5181600" y="25908"/>
                  </a:lnTo>
                  <a:lnTo>
                    <a:pt x="5180076" y="25908"/>
                  </a:lnTo>
                  <a:lnTo>
                    <a:pt x="5169408" y="16764"/>
                  </a:lnTo>
                  <a:lnTo>
                    <a:pt x="5167884" y="15240"/>
                  </a:lnTo>
                  <a:lnTo>
                    <a:pt x="5160264" y="10668"/>
                  </a:lnTo>
                  <a:lnTo>
                    <a:pt x="5152644" y="7620"/>
                  </a:lnTo>
                  <a:lnTo>
                    <a:pt x="5143500" y="4572"/>
                  </a:lnTo>
                  <a:lnTo>
                    <a:pt x="5135880" y="1524"/>
                  </a:lnTo>
                  <a:lnTo>
                    <a:pt x="5126736" y="0"/>
                  </a:lnTo>
                  <a:lnTo>
                    <a:pt x="79248" y="0"/>
                  </a:lnTo>
                  <a:lnTo>
                    <a:pt x="70104" y="1524"/>
                  </a:lnTo>
                  <a:lnTo>
                    <a:pt x="62484" y="4572"/>
                  </a:lnTo>
                  <a:lnTo>
                    <a:pt x="53340" y="7620"/>
                  </a:lnTo>
                  <a:lnTo>
                    <a:pt x="45720" y="10668"/>
                  </a:lnTo>
                  <a:lnTo>
                    <a:pt x="39624" y="15240"/>
                  </a:lnTo>
                  <a:lnTo>
                    <a:pt x="38100" y="16764"/>
                  </a:lnTo>
                  <a:lnTo>
                    <a:pt x="27432" y="25908"/>
                  </a:lnTo>
                  <a:lnTo>
                    <a:pt x="25908" y="25908"/>
                  </a:lnTo>
                  <a:lnTo>
                    <a:pt x="25908" y="82296"/>
                  </a:lnTo>
                  <a:lnTo>
                    <a:pt x="30480" y="64008"/>
                  </a:lnTo>
                  <a:lnTo>
                    <a:pt x="33528" y="57912"/>
                  </a:lnTo>
                  <a:lnTo>
                    <a:pt x="35052" y="55626"/>
                  </a:lnTo>
                  <a:lnTo>
                    <a:pt x="35052" y="54864"/>
                  </a:lnTo>
                  <a:lnTo>
                    <a:pt x="42672" y="46155"/>
                  </a:lnTo>
                  <a:lnTo>
                    <a:pt x="42672" y="45720"/>
                  </a:lnTo>
                  <a:lnTo>
                    <a:pt x="45720" y="42672"/>
                  </a:lnTo>
                  <a:lnTo>
                    <a:pt x="45720" y="43053"/>
                  </a:lnTo>
                  <a:lnTo>
                    <a:pt x="54864" y="35052"/>
                  </a:lnTo>
                  <a:lnTo>
                    <a:pt x="54864" y="35814"/>
                  </a:lnTo>
                  <a:lnTo>
                    <a:pt x="65532" y="30480"/>
                  </a:lnTo>
                  <a:lnTo>
                    <a:pt x="70104" y="28956"/>
                  </a:lnTo>
                  <a:lnTo>
                    <a:pt x="77724" y="27432"/>
                  </a:lnTo>
                  <a:lnTo>
                    <a:pt x="83820" y="25908"/>
                  </a:lnTo>
                  <a:lnTo>
                    <a:pt x="5125212" y="25908"/>
                  </a:lnTo>
                  <a:lnTo>
                    <a:pt x="5143500" y="30480"/>
                  </a:lnTo>
                  <a:lnTo>
                    <a:pt x="5149596" y="33528"/>
                  </a:lnTo>
                  <a:lnTo>
                    <a:pt x="5152644" y="35560"/>
                  </a:lnTo>
                  <a:lnTo>
                    <a:pt x="5152644" y="35052"/>
                  </a:lnTo>
                  <a:lnTo>
                    <a:pt x="5161788" y="43053"/>
                  </a:lnTo>
                  <a:lnTo>
                    <a:pt x="5161788" y="42672"/>
                  </a:lnTo>
                  <a:lnTo>
                    <a:pt x="5164836" y="45720"/>
                  </a:lnTo>
                  <a:lnTo>
                    <a:pt x="5164836" y="46736"/>
                  </a:lnTo>
                  <a:lnTo>
                    <a:pt x="5170932" y="54864"/>
                  </a:lnTo>
                  <a:lnTo>
                    <a:pt x="5170932" y="53340"/>
                  </a:lnTo>
                  <a:lnTo>
                    <a:pt x="5177028" y="65532"/>
                  </a:lnTo>
                  <a:lnTo>
                    <a:pt x="5178552" y="70104"/>
                  </a:lnTo>
                  <a:lnTo>
                    <a:pt x="5180076" y="77724"/>
                  </a:lnTo>
                  <a:lnTo>
                    <a:pt x="5181600" y="83820"/>
                  </a:lnTo>
                  <a:close/>
                </a:path>
                <a:path w="5207634" h="483235">
                  <a:moveTo>
                    <a:pt x="36576" y="429768"/>
                  </a:moveTo>
                  <a:lnTo>
                    <a:pt x="30480" y="417576"/>
                  </a:lnTo>
                  <a:lnTo>
                    <a:pt x="25908" y="399288"/>
                  </a:lnTo>
                  <a:lnTo>
                    <a:pt x="25908" y="457200"/>
                  </a:lnTo>
                  <a:lnTo>
                    <a:pt x="27432" y="457200"/>
                  </a:lnTo>
                  <a:lnTo>
                    <a:pt x="35052" y="463731"/>
                  </a:lnTo>
                  <a:lnTo>
                    <a:pt x="35052" y="428244"/>
                  </a:lnTo>
                  <a:lnTo>
                    <a:pt x="36576" y="429768"/>
                  </a:lnTo>
                  <a:close/>
                </a:path>
                <a:path w="5207634" h="483235">
                  <a:moveTo>
                    <a:pt x="36576" y="53340"/>
                  </a:moveTo>
                  <a:lnTo>
                    <a:pt x="35052" y="54864"/>
                  </a:lnTo>
                  <a:lnTo>
                    <a:pt x="35052" y="55626"/>
                  </a:lnTo>
                  <a:lnTo>
                    <a:pt x="36576" y="53340"/>
                  </a:lnTo>
                  <a:close/>
                </a:path>
                <a:path w="5207634" h="483235">
                  <a:moveTo>
                    <a:pt x="43780" y="438219"/>
                  </a:moveTo>
                  <a:lnTo>
                    <a:pt x="35052" y="428244"/>
                  </a:lnTo>
                  <a:lnTo>
                    <a:pt x="35052" y="463731"/>
                  </a:lnTo>
                  <a:lnTo>
                    <a:pt x="38100" y="466344"/>
                  </a:lnTo>
                  <a:lnTo>
                    <a:pt x="39624" y="467868"/>
                  </a:lnTo>
                  <a:lnTo>
                    <a:pt x="42672" y="469696"/>
                  </a:lnTo>
                  <a:lnTo>
                    <a:pt x="42672" y="437388"/>
                  </a:lnTo>
                  <a:lnTo>
                    <a:pt x="43780" y="438219"/>
                  </a:lnTo>
                  <a:close/>
                </a:path>
                <a:path w="5207634" h="483235">
                  <a:moveTo>
                    <a:pt x="45720" y="42672"/>
                  </a:moveTo>
                  <a:lnTo>
                    <a:pt x="42672" y="45720"/>
                  </a:lnTo>
                  <a:lnTo>
                    <a:pt x="44297" y="44297"/>
                  </a:lnTo>
                  <a:lnTo>
                    <a:pt x="45720" y="42672"/>
                  </a:lnTo>
                  <a:close/>
                </a:path>
                <a:path w="5207634" h="483235">
                  <a:moveTo>
                    <a:pt x="44297" y="44297"/>
                  </a:moveTo>
                  <a:lnTo>
                    <a:pt x="42672" y="45720"/>
                  </a:lnTo>
                  <a:lnTo>
                    <a:pt x="42672" y="46155"/>
                  </a:lnTo>
                  <a:lnTo>
                    <a:pt x="44297" y="44297"/>
                  </a:lnTo>
                  <a:close/>
                </a:path>
                <a:path w="5207634" h="483235">
                  <a:moveTo>
                    <a:pt x="45720" y="440436"/>
                  </a:moveTo>
                  <a:lnTo>
                    <a:pt x="43780" y="438219"/>
                  </a:lnTo>
                  <a:lnTo>
                    <a:pt x="42672" y="437388"/>
                  </a:lnTo>
                  <a:lnTo>
                    <a:pt x="45720" y="440436"/>
                  </a:lnTo>
                  <a:close/>
                </a:path>
                <a:path w="5207634" h="483235">
                  <a:moveTo>
                    <a:pt x="45720" y="471525"/>
                  </a:moveTo>
                  <a:lnTo>
                    <a:pt x="45720" y="440436"/>
                  </a:lnTo>
                  <a:lnTo>
                    <a:pt x="42672" y="437388"/>
                  </a:lnTo>
                  <a:lnTo>
                    <a:pt x="42672" y="469696"/>
                  </a:lnTo>
                  <a:lnTo>
                    <a:pt x="45720" y="471525"/>
                  </a:lnTo>
                  <a:close/>
                </a:path>
                <a:path w="5207634" h="483235">
                  <a:moveTo>
                    <a:pt x="54864" y="446532"/>
                  </a:moveTo>
                  <a:lnTo>
                    <a:pt x="43780" y="438219"/>
                  </a:lnTo>
                  <a:lnTo>
                    <a:pt x="45720" y="440436"/>
                  </a:lnTo>
                  <a:lnTo>
                    <a:pt x="45720" y="471525"/>
                  </a:lnTo>
                  <a:lnTo>
                    <a:pt x="47244" y="472440"/>
                  </a:lnTo>
                  <a:lnTo>
                    <a:pt x="53340" y="474878"/>
                  </a:lnTo>
                  <a:lnTo>
                    <a:pt x="53340" y="446532"/>
                  </a:lnTo>
                  <a:lnTo>
                    <a:pt x="54864" y="446532"/>
                  </a:lnTo>
                  <a:close/>
                </a:path>
                <a:path w="5207634" h="483235">
                  <a:moveTo>
                    <a:pt x="45720" y="43053"/>
                  </a:moveTo>
                  <a:lnTo>
                    <a:pt x="45720" y="42672"/>
                  </a:lnTo>
                  <a:lnTo>
                    <a:pt x="44297" y="44297"/>
                  </a:lnTo>
                  <a:lnTo>
                    <a:pt x="45720" y="43053"/>
                  </a:lnTo>
                  <a:close/>
                </a:path>
                <a:path w="5207634" h="483235">
                  <a:moveTo>
                    <a:pt x="54864" y="35814"/>
                  </a:moveTo>
                  <a:lnTo>
                    <a:pt x="54864" y="35052"/>
                  </a:lnTo>
                  <a:lnTo>
                    <a:pt x="53340" y="36576"/>
                  </a:lnTo>
                  <a:lnTo>
                    <a:pt x="54864" y="35814"/>
                  </a:lnTo>
                  <a:close/>
                </a:path>
                <a:path w="5207634" h="483235">
                  <a:moveTo>
                    <a:pt x="5163616" y="438302"/>
                  </a:moveTo>
                  <a:lnTo>
                    <a:pt x="5123688" y="457200"/>
                  </a:lnTo>
                  <a:lnTo>
                    <a:pt x="82296" y="457200"/>
                  </a:lnTo>
                  <a:lnTo>
                    <a:pt x="64008" y="452628"/>
                  </a:lnTo>
                  <a:lnTo>
                    <a:pt x="57912" y="449580"/>
                  </a:lnTo>
                  <a:lnTo>
                    <a:pt x="53340" y="446532"/>
                  </a:lnTo>
                  <a:lnTo>
                    <a:pt x="53340" y="474878"/>
                  </a:lnTo>
                  <a:lnTo>
                    <a:pt x="62484" y="478536"/>
                  </a:lnTo>
                  <a:lnTo>
                    <a:pt x="71628" y="481584"/>
                  </a:lnTo>
                  <a:lnTo>
                    <a:pt x="80772" y="483108"/>
                  </a:lnTo>
                  <a:lnTo>
                    <a:pt x="5119116" y="483108"/>
                  </a:lnTo>
                  <a:lnTo>
                    <a:pt x="5128260" y="481584"/>
                  </a:lnTo>
                  <a:lnTo>
                    <a:pt x="5137404" y="481584"/>
                  </a:lnTo>
                  <a:lnTo>
                    <a:pt x="5145024" y="478536"/>
                  </a:lnTo>
                  <a:lnTo>
                    <a:pt x="5154168" y="475488"/>
                  </a:lnTo>
                  <a:lnTo>
                    <a:pt x="5161788" y="472440"/>
                  </a:lnTo>
                  <a:lnTo>
                    <a:pt x="5161788" y="440436"/>
                  </a:lnTo>
                  <a:lnTo>
                    <a:pt x="5163616" y="438302"/>
                  </a:lnTo>
                  <a:close/>
                </a:path>
                <a:path w="5207634" h="483235">
                  <a:moveTo>
                    <a:pt x="5154168" y="36576"/>
                  </a:moveTo>
                  <a:lnTo>
                    <a:pt x="5152644" y="35052"/>
                  </a:lnTo>
                  <a:lnTo>
                    <a:pt x="5152644" y="35560"/>
                  </a:lnTo>
                  <a:lnTo>
                    <a:pt x="5154168" y="36576"/>
                  </a:lnTo>
                  <a:close/>
                </a:path>
                <a:path w="5207634" h="483235">
                  <a:moveTo>
                    <a:pt x="5164836" y="45720"/>
                  </a:moveTo>
                  <a:lnTo>
                    <a:pt x="5161788" y="42672"/>
                  </a:lnTo>
                  <a:lnTo>
                    <a:pt x="5162619" y="43780"/>
                  </a:lnTo>
                  <a:lnTo>
                    <a:pt x="5164836" y="45720"/>
                  </a:lnTo>
                  <a:close/>
                </a:path>
                <a:path w="5207634" h="483235">
                  <a:moveTo>
                    <a:pt x="5162619" y="43780"/>
                  </a:moveTo>
                  <a:lnTo>
                    <a:pt x="5161788" y="42672"/>
                  </a:lnTo>
                  <a:lnTo>
                    <a:pt x="5161788" y="43053"/>
                  </a:lnTo>
                  <a:lnTo>
                    <a:pt x="5162619" y="43780"/>
                  </a:lnTo>
                  <a:close/>
                </a:path>
                <a:path w="5207634" h="483235">
                  <a:moveTo>
                    <a:pt x="5164836" y="437388"/>
                  </a:moveTo>
                  <a:lnTo>
                    <a:pt x="5163616" y="438302"/>
                  </a:lnTo>
                  <a:lnTo>
                    <a:pt x="5161788" y="440436"/>
                  </a:lnTo>
                  <a:lnTo>
                    <a:pt x="5164836" y="437388"/>
                  </a:lnTo>
                  <a:close/>
                </a:path>
                <a:path w="5207634" h="483235">
                  <a:moveTo>
                    <a:pt x="5164836" y="470001"/>
                  </a:moveTo>
                  <a:lnTo>
                    <a:pt x="5164836" y="437388"/>
                  </a:lnTo>
                  <a:lnTo>
                    <a:pt x="5161788" y="440436"/>
                  </a:lnTo>
                  <a:lnTo>
                    <a:pt x="5161788" y="472440"/>
                  </a:lnTo>
                  <a:lnTo>
                    <a:pt x="5164836" y="470001"/>
                  </a:lnTo>
                  <a:close/>
                </a:path>
                <a:path w="5207634" h="483235">
                  <a:moveTo>
                    <a:pt x="5164836" y="46736"/>
                  </a:moveTo>
                  <a:lnTo>
                    <a:pt x="5164836" y="45720"/>
                  </a:lnTo>
                  <a:lnTo>
                    <a:pt x="5162619" y="43780"/>
                  </a:lnTo>
                  <a:lnTo>
                    <a:pt x="5164836" y="46736"/>
                  </a:lnTo>
                  <a:close/>
                </a:path>
                <a:path w="5207634" h="483235">
                  <a:moveTo>
                    <a:pt x="5181600" y="457200"/>
                  </a:moveTo>
                  <a:lnTo>
                    <a:pt x="5181600" y="400812"/>
                  </a:lnTo>
                  <a:lnTo>
                    <a:pt x="5177028" y="419100"/>
                  </a:lnTo>
                  <a:lnTo>
                    <a:pt x="5173980" y="425196"/>
                  </a:lnTo>
                  <a:lnTo>
                    <a:pt x="5170932" y="429768"/>
                  </a:lnTo>
                  <a:lnTo>
                    <a:pt x="5163616" y="438302"/>
                  </a:lnTo>
                  <a:lnTo>
                    <a:pt x="5164836" y="437388"/>
                  </a:lnTo>
                  <a:lnTo>
                    <a:pt x="5164836" y="470001"/>
                  </a:lnTo>
                  <a:lnTo>
                    <a:pt x="5169408" y="466344"/>
                  </a:lnTo>
                  <a:lnTo>
                    <a:pt x="5180076" y="457200"/>
                  </a:lnTo>
                  <a:lnTo>
                    <a:pt x="5181600" y="457200"/>
                  </a:lnTo>
                  <a:close/>
                </a:path>
                <a:path w="5207634" h="483235">
                  <a:moveTo>
                    <a:pt x="5207508" y="402336"/>
                  </a:moveTo>
                  <a:lnTo>
                    <a:pt x="5207508" y="88392"/>
                  </a:lnTo>
                  <a:lnTo>
                    <a:pt x="5205984" y="79248"/>
                  </a:lnTo>
                  <a:lnTo>
                    <a:pt x="5205984" y="70104"/>
                  </a:lnTo>
                  <a:lnTo>
                    <a:pt x="5202936" y="62484"/>
                  </a:lnTo>
                  <a:lnTo>
                    <a:pt x="5199888" y="53340"/>
                  </a:lnTo>
                  <a:lnTo>
                    <a:pt x="5196840" y="45720"/>
                  </a:lnTo>
                  <a:lnTo>
                    <a:pt x="5192268" y="39624"/>
                  </a:lnTo>
                  <a:lnTo>
                    <a:pt x="5190744" y="38100"/>
                  </a:lnTo>
                  <a:lnTo>
                    <a:pt x="5181600" y="27432"/>
                  </a:lnTo>
                  <a:lnTo>
                    <a:pt x="5181600" y="455676"/>
                  </a:lnTo>
                  <a:lnTo>
                    <a:pt x="5192268" y="443484"/>
                  </a:lnTo>
                  <a:lnTo>
                    <a:pt x="5196840" y="435864"/>
                  </a:lnTo>
                  <a:lnTo>
                    <a:pt x="5199888" y="428244"/>
                  </a:lnTo>
                  <a:lnTo>
                    <a:pt x="5202936" y="419100"/>
                  </a:lnTo>
                  <a:lnTo>
                    <a:pt x="5205984" y="411480"/>
                  </a:lnTo>
                  <a:lnTo>
                    <a:pt x="5207508" y="402336"/>
                  </a:lnTo>
                  <a:close/>
                </a:path>
              </a:pathLst>
            </a:custGeom>
            <a:solidFill>
              <a:srgbClr val="9AB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4154430" y="2983522"/>
            <a:ext cx="249234" cy="547337"/>
            <a:chOff x="4858375" y="2622804"/>
            <a:chExt cx="291465" cy="640080"/>
          </a:xfrm>
        </p:grpSpPr>
        <p:sp>
          <p:nvSpPr>
            <p:cNvPr id="12" name="object 12"/>
            <p:cNvSpPr/>
            <p:nvPr/>
          </p:nvSpPr>
          <p:spPr>
            <a:xfrm>
              <a:off x="4888854" y="2634995"/>
              <a:ext cx="228600" cy="609600"/>
            </a:xfrm>
            <a:custGeom>
              <a:avLst/>
              <a:gdLst/>
              <a:ahLst/>
              <a:cxnLst/>
              <a:rect l="l" t="t" r="r" b="b"/>
              <a:pathLst>
                <a:path w="228600" h="609600">
                  <a:moveTo>
                    <a:pt x="228599" y="495299"/>
                  </a:moveTo>
                  <a:lnTo>
                    <a:pt x="172211" y="495299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495299"/>
                  </a:lnTo>
                  <a:lnTo>
                    <a:pt x="0" y="495299"/>
                  </a:lnTo>
                  <a:lnTo>
                    <a:pt x="114299" y="609599"/>
                  </a:lnTo>
                  <a:lnTo>
                    <a:pt x="228599" y="495299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858375" y="2622804"/>
              <a:ext cx="291465" cy="640080"/>
            </a:xfrm>
            <a:custGeom>
              <a:avLst/>
              <a:gdLst/>
              <a:ahLst/>
              <a:cxnLst/>
              <a:rect l="l" t="t" r="r" b="b"/>
              <a:pathLst>
                <a:path w="291464" h="640079">
                  <a:moveTo>
                    <a:pt x="88392" y="495300"/>
                  </a:moveTo>
                  <a:lnTo>
                    <a:pt x="0" y="495300"/>
                  </a:lnTo>
                  <a:lnTo>
                    <a:pt x="30480" y="525780"/>
                  </a:lnTo>
                  <a:lnTo>
                    <a:pt x="30480" y="521208"/>
                  </a:lnTo>
                  <a:lnTo>
                    <a:pt x="39624" y="499872"/>
                  </a:lnTo>
                  <a:lnTo>
                    <a:pt x="60960" y="521208"/>
                  </a:lnTo>
                  <a:lnTo>
                    <a:pt x="76200" y="521208"/>
                  </a:lnTo>
                  <a:lnTo>
                    <a:pt x="76200" y="507492"/>
                  </a:lnTo>
                  <a:lnTo>
                    <a:pt x="88392" y="495300"/>
                  </a:lnTo>
                  <a:close/>
                </a:path>
                <a:path w="291464" h="640079">
                  <a:moveTo>
                    <a:pt x="60960" y="521208"/>
                  </a:moveTo>
                  <a:lnTo>
                    <a:pt x="39624" y="499872"/>
                  </a:lnTo>
                  <a:lnTo>
                    <a:pt x="30480" y="521208"/>
                  </a:lnTo>
                  <a:lnTo>
                    <a:pt x="60960" y="521208"/>
                  </a:lnTo>
                  <a:close/>
                </a:path>
                <a:path w="291464" h="640079">
                  <a:moveTo>
                    <a:pt x="145542" y="605790"/>
                  </a:moveTo>
                  <a:lnTo>
                    <a:pt x="60960" y="521208"/>
                  </a:lnTo>
                  <a:lnTo>
                    <a:pt x="30480" y="521208"/>
                  </a:lnTo>
                  <a:lnTo>
                    <a:pt x="30480" y="525780"/>
                  </a:lnTo>
                  <a:lnTo>
                    <a:pt x="137160" y="632460"/>
                  </a:lnTo>
                  <a:lnTo>
                    <a:pt x="137160" y="614172"/>
                  </a:lnTo>
                  <a:lnTo>
                    <a:pt x="145542" y="605790"/>
                  </a:lnTo>
                  <a:close/>
                </a:path>
                <a:path w="291464" h="640079">
                  <a:moveTo>
                    <a:pt x="214884" y="495300"/>
                  </a:moveTo>
                  <a:lnTo>
                    <a:pt x="214884" y="0"/>
                  </a:lnTo>
                  <a:lnTo>
                    <a:pt x="76200" y="0"/>
                  </a:lnTo>
                  <a:lnTo>
                    <a:pt x="76200" y="495300"/>
                  </a:lnTo>
                  <a:lnTo>
                    <a:pt x="88392" y="495300"/>
                  </a:lnTo>
                  <a:lnTo>
                    <a:pt x="88392" y="25908"/>
                  </a:lnTo>
                  <a:lnTo>
                    <a:pt x="100584" y="12192"/>
                  </a:lnTo>
                  <a:lnTo>
                    <a:pt x="100584" y="25908"/>
                  </a:lnTo>
                  <a:lnTo>
                    <a:pt x="190500" y="25908"/>
                  </a:lnTo>
                  <a:lnTo>
                    <a:pt x="190500" y="12192"/>
                  </a:lnTo>
                  <a:lnTo>
                    <a:pt x="202692" y="25908"/>
                  </a:lnTo>
                  <a:lnTo>
                    <a:pt x="202692" y="495300"/>
                  </a:lnTo>
                  <a:lnTo>
                    <a:pt x="214884" y="495300"/>
                  </a:lnTo>
                  <a:close/>
                </a:path>
                <a:path w="291464" h="640079">
                  <a:moveTo>
                    <a:pt x="100584" y="521208"/>
                  </a:moveTo>
                  <a:lnTo>
                    <a:pt x="100584" y="25908"/>
                  </a:lnTo>
                  <a:lnTo>
                    <a:pt x="88392" y="25908"/>
                  </a:lnTo>
                  <a:lnTo>
                    <a:pt x="88392" y="495300"/>
                  </a:lnTo>
                  <a:lnTo>
                    <a:pt x="76200" y="507492"/>
                  </a:lnTo>
                  <a:lnTo>
                    <a:pt x="76200" y="521208"/>
                  </a:lnTo>
                  <a:lnTo>
                    <a:pt x="100584" y="521208"/>
                  </a:lnTo>
                  <a:close/>
                </a:path>
                <a:path w="291464" h="640079">
                  <a:moveTo>
                    <a:pt x="100584" y="25908"/>
                  </a:moveTo>
                  <a:lnTo>
                    <a:pt x="100584" y="12192"/>
                  </a:lnTo>
                  <a:lnTo>
                    <a:pt x="88392" y="25908"/>
                  </a:lnTo>
                  <a:lnTo>
                    <a:pt x="100584" y="25908"/>
                  </a:lnTo>
                  <a:close/>
                </a:path>
                <a:path w="291464" h="640079">
                  <a:moveTo>
                    <a:pt x="153924" y="614172"/>
                  </a:moveTo>
                  <a:lnTo>
                    <a:pt x="145542" y="605790"/>
                  </a:lnTo>
                  <a:lnTo>
                    <a:pt x="137160" y="614172"/>
                  </a:lnTo>
                  <a:lnTo>
                    <a:pt x="153924" y="614172"/>
                  </a:lnTo>
                  <a:close/>
                </a:path>
                <a:path w="291464" h="640079">
                  <a:moveTo>
                    <a:pt x="153924" y="631031"/>
                  </a:moveTo>
                  <a:lnTo>
                    <a:pt x="153924" y="614172"/>
                  </a:lnTo>
                  <a:lnTo>
                    <a:pt x="137160" y="614172"/>
                  </a:lnTo>
                  <a:lnTo>
                    <a:pt x="137160" y="632460"/>
                  </a:lnTo>
                  <a:lnTo>
                    <a:pt x="144780" y="640080"/>
                  </a:lnTo>
                  <a:lnTo>
                    <a:pt x="153924" y="631031"/>
                  </a:lnTo>
                  <a:close/>
                </a:path>
                <a:path w="291464" h="640079">
                  <a:moveTo>
                    <a:pt x="259080" y="526970"/>
                  </a:moveTo>
                  <a:lnTo>
                    <a:pt x="259080" y="521208"/>
                  </a:lnTo>
                  <a:lnTo>
                    <a:pt x="230124" y="521208"/>
                  </a:lnTo>
                  <a:lnTo>
                    <a:pt x="145542" y="605790"/>
                  </a:lnTo>
                  <a:lnTo>
                    <a:pt x="153924" y="614172"/>
                  </a:lnTo>
                  <a:lnTo>
                    <a:pt x="153924" y="631031"/>
                  </a:lnTo>
                  <a:lnTo>
                    <a:pt x="259080" y="526970"/>
                  </a:lnTo>
                  <a:close/>
                </a:path>
                <a:path w="291464" h="640079">
                  <a:moveTo>
                    <a:pt x="202692" y="25908"/>
                  </a:moveTo>
                  <a:lnTo>
                    <a:pt x="190500" y="12192"/>
                  </a:lnTo>
                  <a:lnTo>
                    <a:pt x="190500" y="25908"/>
                  </a:lnTo>
                  <a:lnTo>
                    <a:pt x="202692" y="25908"/>
                  </a:lnTo>
                  <a:close/>
                </a:path>
                <a:path w="291464" h="640079">
                  <a:moveTo>
                    <a:pt x="214884" y="521208"/>
                  </a:moveTo>
                  <a:lnTo>
                    <a:pt x="214884" y="507492"/>
                  </a:lnTo>
                  <a:lnTo>
                    <a:pt x="202692" y="495300"/>
                  </a:lnTo>
                  <a:lnTo>
                    <a:pt x="202692" y="25908"/>
                  </a:lnTo>
                  <a:lnTo>
                    <a:pt x="190500" y="25908"/>
                  </a:lnTo>
                  <a:lnTo>
                    <a:pt x="190500" y="521208"/>
                  </a:lnTo>
                  <a:lnTo>
                    <a:pt x="214884" y="521208"/>
                  </a:lnTo>
                  <a:close/>
                </a:path>
                <a:path w="291464" h="640079">
                  <a:moveTo>
                    <a:pt x="291084" y="495300"/>
                  </a:moveTo>
                  <a:lnTo>
                    <a:pt x="202692" y="495300"/>
                  </a:lnTo>
                  <a:lnTo>
                    <a:pt x="214884" y="507492"/>
                  </a:lnTo>
                  <a:lnTo>
                    <a:pt x="214884" y="521208"/>
                  </a:lnTo>
                  <a:lnTo>
                    <a:pt x="230124" y="521208"/>
                  </a:lnTo>
                  <a:lnTo>
                    <a:pt x="251460" y="499872"/>
                  </a:lnTo>
                  <a:lnTo>
                    <a:pt x="259080" y="521208"/>
                  </a:lnTo>
                  <a:lnTo>
                    <a:pt x="259080" y="526970"/>
                  </a:lnTo>
                  <a:lnTo>
                    <a:pt x="291084" y="495300"/>
                  </a:lnTo>
                  <a:close/>
                </a:path>
                <a:path w="291464" h="640079">
                  <a:moveTo>
                    <a:pt x="259080" y="521208"/>
                  </a:moveTo>
                  <a:lnTo>
                    <a:pt x="251460" y="499872"/>
                  </a:lnTo>
                  <a:lnTo>
                    <a:pt x="230124" y="521208"/>
                  </a:lnTo>
                  <a:lnTo>
                    <a:pt x="259080" y="521208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2345611" y="3569954"/>
            <a:ext cx="4453085" cy="401815"/>
          </a:xfrm>
          <a:custGeom>
            <a:avLst/>
            <a:gdLst/>
            <a:ahLst/>
            <a:cxnLst/>
            <a:rect l="l" t="t" r="r" b="b"/>
            <a:pathLst>
              <a:path w="5207634" h="469900">
                <a:moveTo>
                  <a:pt x="25908" y="455676"/>
                </a:moveTo>
                <a:lnTo>
                  <a:pt x="25908" y="27432"/>
                </a:lnTo>
                <a:lnTo>
                  <a:pt x="16764" y="38100"/>
                </a:lnTo>
                <a:lnTo>
                  <a:pt x="15240" y="39624"/>
                </a:lnTo>
                <a:lnTo>
                  <a:pt x="10668" y="47244"/>
                </a:lnTo>
                <a:lnTo>
                  <a:pt x="4572" y="62484"/>
                </a:lnTo>
                <a:lnTo>
                  <a:pt x="1524" y="71628"/>
                </a:lnTo>
                <a:lnTo>
                  <a:pt x="0" y="80772"/>
                </a:lnTo>
                <a:lnTo>
                  <a:pt x="0" y="403860"/>
                </a:lnTo>
                <a:lnTo>
                  <a:pt x="1524" y="413004"/>
                </a:lnTo>
                <a:lnTo>
                  <a:pt x="4572" y="420624"/>
                </a:lnTo>
                <a:lnTo>
                  <a:pt x="7620" y="429768"/>
                </a:lnTo>
                <a:lnTo>
                  <a:pt x="10668" y="437388"/>
                </a:lnTo>
                <a:lnTo>
                  <a:pt x="15240" y="443484"/>
                </a:lnTo>
                <a:lnTo>
                  <a:pt x="16764" y="445008"/>
                </a:lnTo>
                <a:lnTo>
                  <a:pt x="25908" y="455676"/>
                </a:lnTo>
                <a:close/>
              </a:path>
              <a:path w="5207634" h="469900">
                <a:moveTo>
                  <a:pt x="5181600" y="83820"/>
                </a:moveTo>
                <a:lnTo>
                  <a:pt x="5181600" y="25908"/>
                </a:lnTo>
                <a:lnTo>
                  <a:pt x="5180076" y="25908"/>
                </a:lnTo>
                <a:lnTo>
                  <a:pt x="5169408" y="16764"/>
                </a:lnTo>
                <a:lnTo>
                  <a:pt x="5167884" y="15240"/>
                </a:lnTo>
                <a:lnTo>
                  <a:pt x="5160264" y="10668"/>
                </a:lnTo>
                <a:lnTo>
                  <a:pt x="5152644" y="7620"/>
                </a:lnTo>
                <a:lnTo>
                  <a:pt x="5143500" y="4572"/>
                </a:lnTo>
                <a:lnTo>
                  <a:pt x="5135880" y="1524"/>
                </a:lnTo>
                <a:lnTo>
                  <a:pt x="5126736" y="0"/>
                </a:lnTo>
                <a:lnTo>
                  <a:pt x="79248" y="0"/>
                </a:lnTo>
                <a:lnTo>
                  <a:pt x="70104" y="1524"/>
                </a:lnTo>
                <a:lnTo>
                  <a:pt x="62484" y="4572"/>
                </a:lnTo>
                <a:lnTo>
                  <a:pt x="53340" y="7620"/>
                </a:lnTo>
                <a:lnTo>
                  <a:pt x="45720" y="10668"/>
                </a:lnTo>
                <a:lnTo>
                  <a:pt x="39624" y="15240"/>
                </a:lnTo>
                <a:lnTo>
                  <a:pt x="38100" y="16764"/>
                </a:lnTo>
                <a:lnTo>
                  <a:pt x="27432" y="25908"/>
                </a:lnTo>
                <a:lnTo>
                  <a:pt x="25908" y="25908"/>
                </a:lnTo>
                <a:lnTo>
                  <a:pt x="25908" y="82296"/>
                </a:lnTo>
                <a:lnTo>
                  <a:pt x="30480" y="64008"/>
                </a:lnTo>
                <a:lnTo>
                  <a:pt x="33528" y="57912"/>
                </a:lnTo>
                <a:lnTo>
                  <a:pt x="35052" y="55626"/>
                </a:lnTo>
                <a:lnTo>
                  <a:pt x="35052" y="54864"/>
                </a:lnTo>
                <a:lnTo>
                  <a:pt x="42672" y="46155"/>
                </a:lnTo>
                <a:lnTo>
                  <a:pt x="42672" y="45720"/>
                </a:lnTo>
                <a:lnTo>
                  <a:pt x="45720" y="42672"/>
                </a:lnTo>
                <a:lnTo>
                  <a:pt x="45720" y="43053"/>
                </a:lnTo>
                <a:lnTo>
                  <a:pt x="54864" y="35052"/>
                </a:lnTo>
                <a:lnTo>
                  <a:pt x="54864" y="35814"/>
                </a:lnTo>
                <a:lnTo>
                  <a:pt x="65532" y="30480"/>
                </a:lnTo>
                <a:lnTo>
                  <a:pt x="70104" y="28956"/>
                </a:lnTo>
                <a:lnTo>
                  <a:pt x="77724" y="27432"/>
                </a:lnTo>
                <a:lnTo>
                  <a:pt x="83820" y="25908"/>
                </a:lnTo>
                <a:lnTo>
                  <a:pt x="5125212" y="25908"/>
                </a:lnTo>
                <a:lnTo>
                  <a:pt x="5143500" y="30480"/>
                </a:lnTo>
                <a:lnTo>
                  <a:pt x="5149596" y="33528"/>
                </a:lnTo>
                <a:lnTo>
                  <a:pt x="5152644" y="35560"/>
                </a:lnTo>
                <a:lnTo>
                  <a:pt x="5152644" y="35052"/>
                </a:lnTo>
                <a:lnTo>
                  <a:pt x="5161788" y="43053"/>
                </a:lnTo>
                <a:lnTo>
                  <a:pt x="5161788" y="42672"/>
                </a:lnTo>
                <a:lnTo>
                  <a:pt x="5164836" y="45720"/>
                </a:lnTo>
                <a:lnTo>
                  <a:pt x="5164836" y="46736"/>
                </a:lnTo>
                <a:lnTo>
                  <a:pt x="5170932" y="54864"/>
                </a:lnTo>
                <a:lnTo>
                  <a:pt x="5170932" y="53340"/>
                </a:lnTo>
                <a:lnTo>
                  <a:pt x="5177028" y="65532"/>
                </a:lnTo>
                <a:lnTo>
                  <a:pt x="5178552" y="70104"/>
                </a:lnTo>
                <a:lnTo>
                  <a:pt x="5180076" y="77724"/>
                </a:lnTo>
                <a:lnTo>
                  <a:pt x="5181600" y="83820"/>
                </a:lnTo>
                <a:close/>
              </a:path>
              <a:path w="5207634" h="469900">
                <a:moveTo>
                  <a:pt x="36576" y="429768"/>
                </a:moveTo>
                <a:lnTo>
                  <a:pt x="30480" y="417576"/>
                </a:lnTo>
                <a:lnTo>
                  <a:pt x="25908" y="399288"/>
                </a:lnTo>
                <a:lnTo>
                  <a:pt x="25908" y="457200"/>
                </a:lnTo>
                <a:lnTo>
                  <a:pt x="27432" y="457200"/>
                </a:lnTo>
                <a:lnTo>
                  <a:pt x="35052" y="463731"/>
                </a:lnTo>
                <a:lnTo>
                  <a:pt x="35052" y="428244"/>
                </a:lnTo>
                <a:lnTo>
                  <a:pt x="36576" y="429768"/>
                </a:lnTo>
                <a:close/>
              </a:path>
              <a:path w="5207634" h="469900">
                <a:moveTo>
                  <a:pt x="36576" y="53340"/>
                </a:moveTo>
                <a:lnTo>
                  <a:pt x="35052" y="54864"/>
                </a:lnTo>
                <a:lnTo>
                  <a:pt x="35052" y="55626"/>
                </a:lnTo>
                <a:lnTo>
                  <a:pt x="36576" y="53340"/>
                </a:lnTo>
                <a:close/>
              </a:path>
              <a:path w="5207634" h="469900">
                <a:moveTo>
                  <a:pt x="43780" y="438219"/>
                </a:moveTo>
                <a:lnTo>
                  <a:pt x="35052" y="428244"/>
                </a:lnTo>
                <a:lnTo>
                  <a:pt x="35052" y="463731"/>
                </a:lnTo>
                <a:lnTo>
                  <a:pt x="38100" y="466344"/>
                </a:lnTo>
                <a:lnTo>
                  <a:pt x="39624" y="467868"/>
                </a:lnTo>
                <a:lnTo>
                  <a:pt x="42164" y="469392"/>
                </a:lnTo>
                <a:lnTo>
                  <a:pt x="42672" y="469392"/>
                </a:lnTo>
                <a:lnTo>
                  <a:pt x="42672" y="437388"/>
                </a:lnTo>
                <a:lnTo>
                  <a:pt x="43780" y="438219"/>
                </a:lnTo>
                <a:close/>
              </a:path>
              <a:path w="5207634" h="469900">
                <a:moveTo>
                  <a:pt x="45720" y="42672"/>
                </a:moveTo>
                <a:lnTo>
                  <a:pt x="42672" y="45720"/>
                </a:lnTo>
                <a:lnTo>
                  <a:pt x="44297" y="44297"/>
                </a:lnTo>
                <a:lnTo>
                  <a:pt x="45720" y="42672"/>
                </a:lnTo>
                <a:close/>
              </a:path>
              <a:path w="5207634" h="469900">
                <a:moveTo>
                  <a:pt x="44297" y="44297"/>
                </a:moveTo>
                <a:lnTo>
                  <a:pt x="42672" y="45720"/>
                </a:lnTo>
                <a:lnTo>
                  <a:pt x="42672" y="46155"/>
                </a:lnTo>
                <a:lnTo>
                  <a:pt x="44297" y="44297"/>
                </a:lnTo>
                <a:close/>
              </a:path>
              <a:path w="5207634" h="469900">
                <a:moveTo>
                  <a:pt x="45720" y="440436"/>
                </a:moveTo>
                <a:lnTo>
                  <a:pt x="43780" y="438219"/>
                </a:lnTo>
                <a:lnTo>
                  <a:pt x="42672" y="437388"/>
                </a:lnTo>
                <a:lnTo>
                  <a:pt x="45720" y="440436"/>
                </a:lnTo>
                <a:close/>
              </a:path>
              <a:path w="5207634" h="469900">
                <a:moveTo>
                  <a:pt x="45720" y="469392"/>
                </a:moveTo>
                <a:lnTo>
                  <a:pt x="45720" y="440436"/>
                </a:lnTo>
                <a:lnTo>
                  <a:pt x="42672" y="437388"/>
                </a:lnTo>
                <a:lnTo>
                  <a:pt x="42672" y="469392"/>
                </a:lnTo>
                <a:lnTo>
                  <a:pt x="45720" y="469392"/>
                </a:lnTo>
                <a:close/>
              </a:path>
              <a:path w="5207634" h="469900">
                <a:moveTo>
                  <a:pt x="54864" y="446532"/>
                </a:moveTo>
                <a:lnTo>
                  <a:pt x="43780" y="438219"/>
                </a:lnTo>
                <a:lnTo>
                  <a:pt x="45720" y="440436"/>
                </a:lnTo>
                <a:lnTo>
                  <a:pt x="45720" y="469392"/>
                </a:lnTo>
                <a:lnTo>
                  <a:pt x="53340" y="469392"/>
                </a:lnTo>
                <a:lnTo>
                  <a:pt x="53340" y="446532"/>
                </a:lnTo>
                <a:lnTo>
                  <a:pt x="54864" y="446532"/>
                </a:lnTo>
                <a:close/>
              </a:path>
              <a:path w="5207634" h="469900">
                <a:moveTo>
                  <a:pt x="45720" y="43053"/>
                </a:moveTo>
                <a:lnTo>
                  <a:pt x="45720" y="42672"/>
                </a:lnTo>
                <a:lnTo>
                  <a:pt x="44297" y="44297"/>
                </a:lnTo>
                <a:lnTo>
                  <a:pt x="45720" y="43053"/>
                </a:lnTo>
                <a:close/>
              </a:path>
              <a:path w="5207634" h="469900">
                <a:moveTo>
                  <a:pt x="54864" y="35814"/>
                </a:moveTo>
                <a:lnTo>
                  <a:pt x="54864" y="35052"/>
                </a:lnTo>
                <a:lnTo>
                  <a:pt x="53340" y="36576"/>
                </a:lnTo>
                <a:lnTo>
                  <a:pt x="54864" y="35814"/>
                </a:lnTo>
                <a:close/>
              </a:path>
              <a:path w="5207634" h="469900">
                <a:moveTo>
                  <a:pt x="5163616" y="438302"/>
                </a:moveTo>
                <a:lnTo>
                  <a:pt x="5123688" y="457200"/>
                </a:lnTo>
                <a:lnTo>
                  <a:pt x="82296" y="457200"/>
                </a:lnTo>
                <a:lnTo>
                  <a:pt x="64008" y="452628"/>
                </a:lnTo>
                <a:lnTo>
                  <a:pt x="57912" y="449580"/>
                </a:lnTo>
                <a:lnTo>
                  <a:pt x="53340" y="446532"/>
                </a:lnTo>
                <a:lnTo>
                  <a:pt x="53340" y="469392"/>
                </a:lnTo>
                <a:lnTo>
                  <a:pt x="5161788" y="469392"/>
                </a:lnTo>
                <a:lnTo>
                  <a:pt x="5161788" y="440436"/>
                </a:lnTo>
                <a:lnTo>
                  <a:pt x="5163616" y="438302"/>
                </a:lnTo>
                <a:close/>
              </a:path>
              <a:path w="5207634" h="469900">
                <a:moveTo>
                  <a:pt x="5154168" y="36576"/>
                </a:moveTo>
                <a:lnTo>
                  <a:pt x="5152644" y="35052"/>
                </a:lnTo>
                <a:lnTo>
                  <a:pt x="5152644" y="35560"/>
                </a:lnTo>
                <a:lnTo>
                  <a:pt x="5154168" y="36576"/>
                </a:lnTo>
                <a:close/>
              </a:path>
              <a:path w="5207634" h="469900">
                <a:moveTo>
                  <a:pt x="5164836" y="45720"/>
                </a:moveTo>
                <a:lnTo>
                  <a:pt x="5161788" y="42672"/>
                </a:lnTo>
                <a:lnTo>
                  <a:pt x="5162619" y="43780"/>
                </a:lnTo>
                <a:lnTo>
                  <a:pt x="5164836" y="45720"/>
                </a:lnTo>
                <a:close/>
              </a:path>
              <a:path w="5207634" h="469900">
                <a:moveTo>
                  <a:pt x="5162619" y="43780"/>
                </a:moveTo>
                <a:lnTo>
                  <a:pt x="5161788" y="42672"/>
                </a:lnTo>
                <a:lnTo>
                  <a:pt x="5161788" y="43053"/>
                </a:lnTo>
                <a:lnTo>
                  <a:pt x="5162619" y="43780"/>
                </a:lnTo>
                <a:close/>
              </a:path>
              <a:path w="5207634" h="469900">
                <a:moveTo>
                  <a:pt x="5164836" y="437388"/>
                </a:moveTo>
                <a:lnTo>
                  <a:pt x="5163616" y="438302"/>
                </a:lnTo>
                <a:lnTo>
                  <a:pt x="5161788" y="440436"/>
                </a:lnTo>
                <a:lnTo>
                  <a:pt x="5164836" y="437388"/>
                </a:lnTo>
                <a:close/>
              </a:path>
              <a:path w="5207634" h="469900">
                <a:moveTo>
                  <a:pt x="5164836" y="469392"/>
                </a:moveTo>
                <a:lnTo>
                  <a:pt x="5164836" y="437388"/>
                </a:lnTo>
                <a:lnTo>
                  <a:pt x="5161788" y="440436"/>
                </a:lnTo>
                <a:lnTo>
                  <a:pt x="5161788" y="469392"/>
                </a:lnTo>
                <a:lnTo>
                  <a:pt x="5164836" y="469392"/>
                </a:lnTo>
                <a:close/>
              </a:path>
              <a:path w="5207634" h="469900">
                <a:moveTo>
                  <a:pt x="5164836" y="46736"/>
                </a:moveTo>
                <a:lnTo>
                  <a:pt x="5164836" y="45720"/>
                </a:lnTo>
                <a:lnTo>
                  <a:pt x="5162619" y="43780"/>
                </a:lnTo>
                <a:lnTo>
                  <a:pt x="5164836" y="46736"/>
                </a:lnTo>
                <a:close/>
              </a:path>
              <a:path w="5207634" h="469900">
                <a:moveTo>
                  <a:pt x="5181600" y="457200"/>
                </a:moveTo>
                <a:lnTo>
                  <a:pt x="5181600" y="400812"/>
                </a:lnTo>
                <a:lnTo>
                  <a:pt x="5177028" y="419100"/>
                </a:lnTo>
                <a:lnTo>
                  <a:pt x="5173980" y="425196"/>
                </a:lnTo>
                <a:lnTo>
                  <a:pt x="5170932" y="429768"/>
                </a:lnTo>
                <a:lnTo>
                  <a:pt x="5163616" y="438302"/>
                </a:lnTo>
                <a:lnTo>
                  <a:pt x="5164836" y="437388"/>
                </a:lnTo>
                <a:lnTo>
                  <a:pt x="5164836" y="469392"/>
                </a:lnTo>
                <a:lnTo>
                  <a:pt x="5165597" y="469392"/>
                </a:lnTo>
                <a:lnTo>
                  <a:pt x="5169408" y="466344"/>
                </a:lnTo>
                <a:lnTo>
                  <a:pt x="5180076" y="457200"/>
                </a:lnTo>
                <a:lnTo>
                  <a:pt x="5181600" y="457200"/>
                </a:lnTo>
                <a:close/>
              </a:path>
              <a:path w="5207634" h="469900">
                <a:moveTo>
                  <a:pt x="5207508" y="402336"/>
                </a:moveTo>
                <a:lnTo>
                  <a:pt x="5207508" y="88392"/>
                </a:lnTo>
                <a:lnTo>
                  <a:pt x="5205984" y="79248"/>
                </a:lnTo>
                <a:lnTo>
                  <a:pt x="5205984" y="70104"/>
                </a:lnTo>
                <a:lnTo>
                  <a:pt x="5202936" y="62484"/>
                </a:lnTo>
                <a:lnTo>
                  <a:pt x="5199888" y="53340"/>
                </a:lnTo>
                <a:lnTo>
                  <a:pt x="5196840" y="45720"/>
                </a:lnTo>
                <a:lnTo>
                  <a:pt x="5192268" y="39624"/>
                </a:lnTo>
                <a:lnTo>
                  <a:pt x="5190744" y="38100"/>
                </a:lnTo>
                <a:lnTo>
                  <a:pt x="5181600" y="27432"/>
                </a:lnTo>
                <a:lnTo>
                  <a:pt x="5181600" y="455676"/>
                </a:lnTo>
                <a:lnTo>
                  <a:pt x="5192268" y="443484"/>
                </a:lnTo>
                <a:lnTo>
                  <a:pt x="5196840" y="435864"/>
                </a:lnTo>
                <a:lnTo>
                  <a:pt x="5199888" y="428244"/>
                </a:lnTo>
                <a:lnTo>
                  <a:pt x="5202936" y="419100"/>
                </a:lnTo>
                <a:lnTo>
                  <a:pt x="5205984" y="411480"/>
                </a:lnTo>
                <a:lnTo>
                  <a:pt x="5207508" y="4023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005898" y="1713782"/>
            <a:ext cx="5037888" cy="2208491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578468" marR="4344">
              <a:spcBef>
                <a:spcPts val="86"/>
              </a:spcBef>
            </a:pPr>
            <a:r>
              <a:rPr lang="ru-RU" sz="1197" spc="-4" dirty="0">
                <a:latin typeface="Times New Roman"/>
                <a:cs typeface="Times New Roman"/>
              </a:rPr>
              <a:t>Екстракција се врши у </a:t>
            </a:r>
            <a:r>
              <a:rPr lang="ru-RU" sz="1197" b="1" u="sng" spc="-4" dirty="0">
                <a:latin typeface="Times New Roman"/>
                <a:cs typeface="Times New Roman"/>
              </a:rPr>
              <a:t>алкалној средини у </a:t>
            </a:r>
            <a:r>
              <a:rPr lang="ru-RU" sz="1197" b="1" u="sng" spc="-4" dirty="0" smtClean="0">
                <a:latin typeface="Times New Roman"/>
                <a:cs typeface="Times New Roman"/>
              </a:rPr>
              <a:t>присуству  </a:t>
            </a:r>
            <a:r>
              <a:rPr lang="ru-RU" sz="1197" b="1" u="sng" spc="-4" dirty="0">
                <a:latin typeface="Times New Roman"/>
                <a:cs typeface="Times New Roman"/>
              </a:rPr>
              <a:t>амонијум-хидроксида или натријум-карбоната</a:t>
            </a:r>
            <a:r>
              <a:rPr lang="ru-RU" sz="1197" spc="-4" dirty="0">
                <a:latin typeface="Times New Roman"/>
                <a:cs typeface="Times New Roman"/>
              </a:rPr>
              <a:t>, које ће  истиснути алкалоиде из њихових соли и комплекса са </a:t>
            </a:r>
            <a:r>
              <a:rPr lang="ru-RU" sz="1197" spc="-4" dirty="0" smtClean="0">
                <a:latin typeface="Times New Roman"/>
                <a:cs typeface="Times New Roman"/>
              </a:rPr>
              <a:t>танинима</a:t>
            </a:r>
            <a:r>
              <a:rPr lang="ru-RU" sz="1197" b="1" spc="-4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38"/>
              </a:spcBef>
            </a:pPr>
            <a:endParaRPr sz="1026" dirty="0">
              <a:latin typeface="Times New Roman"/>
              <a:cs typeface="Times New Roman"/>
            </a:endParaRPr>
          </a:p>
          <a:p>
            <a:pPr marL="10860"/>
            <a:r>
              <a:rPr lang="sr-Cyrl-RS" sz="1539" b="1" spc="-4" dirty="0" smtClean="0">
                <a:latin typeface="Times New Roman"/>
                <a:cs typeface="Times New Roman"/>
              </a:rPr>
              <a:t>Слободни алкалоиди</a:t>
            </a:r>
            <a:r>
              <a:rPr sz="1539" b="1" spc="-4" dirty="0" smtClean="0">
                <a:latin typeface="Times New Roman"/>
                <a:cs typeface="Times New Roman"/>
              </a:rPr>
              <a:t> (</a:t>
            </a:r>
            <a:r>
              <a:rPr lang="sr-Cyrl-RS" sz="1539" b="1" spc="-4" dirty="0" smtClean="0">
                <a:latin typeface="Times New Roman"/>
                <a:cs typeface="Times New Roman"/>
              </a:rPr>
              <a:t>алкалоиди базе</a:t>
            </a:r>
            <a:r>
              <a:rPr sz="1539" b="1" spc="-4" dirty="0" smtClean="0">
                <a:latin typeface="Times New Roman"/>
                <a:cs typeface="Times New Roman"/>
              </a:rPr>
              <a:t>)</a:t>
            </a:r>
            <a:endParaRPr sz="1539" dirty="0">
              <a:latin typeface="Times New Roman"/>
              <a:cs typeface="Times New Roman"/>
            </a:endParaRPr>
          </a:p>
          <a:p>
            <a:pPr>
              <a:spcBef>
                <a:spcPts val="26"/>
              </a:spcBef>
            </a:pPr>
            <a:endParaRPr sz="1454" dirty="0">
              <a:latin typeface="Times New Roman"/>
              <a:cs typeface="Times New Roman"/>
            </a:endParaRPr>
          </a:p>
          <a:p>
            <a:pPr marL="1708785" marR="309503"/>
            <a:r>
              <a:rPr lang="ru-RU" sz="1197" b="1" spc="-4" dirty="0">
                <a:latin typeface="Times New Roman"/>
                <a:cs typeface="Times New Roman"/>
              </a:rPr>
              <a:t>Екстракција липофилним органским растварачем  (хлороформ, етар...)</a:t>
            </a:r>
          </a:p>
          <a:p>
            <a:pPr>
              <a:spcBef>
                <a:spcPts val="21"/>
              </a:spcBef>
            </a:pPr>
            <a:endParaRPr sz="1539" dirty="0">
              <a:latin typeface="Times New Roman"/>
              <a:cs typeface="Times New Roman"/>
            </a:endParaRPr>
          </a:p>
          <a:p>
            <a:pPr marL="581541"/>
            <a:r>
              <a:rPr lang="sr-Cyrl-RS" sz="1539" b="1" spc="-4" dirty="0">
                <a:latin typeface="Times New Roman"/>
                <a:cs typeface="Times New Roman"/>
              </a:rPr>
              <a:t>Пречишћавање алкалоида</a:t>
            </a:r>
            <a:endParaRPr sz="1539" dirty="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61905" y="3960909"/>
            <a:ext cx="6101067" cy="2239303"/>
            <a:chOff x="774060" y="3765804"/>
            <a:chExt cx="7134859" cy="2618740"/>
          </a:xfrm>
        </p:grpSpPr>
        <p:sp>
          <p:nvSpPr>
            <p:cNvPr id="17" name="object 17"/>
            <p:cNvSpPr/>
            <p:nvPr/>
          </p:nvSpPr>
          <p:spPr>
            <a:xfrm>
              <a:off x="4946766" y="3777996"/>
              <a:ext cx="114300" cy="0"/>
            </a:xfrm>
            <a:custGeom>
              <a:avLst/>
              <a:gdLst/>
              <a:ahLst/>
              <a:cxnLst/>
              <a:rect l="l" t="t" r="r" b="b"/>
              <a:pathLst>
                <a:path w="114300">
                  <a:moveTo>
                    <a:pt x="114299" y="0"/>
                  </a:move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934575" y="3765804"/>
              <a:ext cx="139065" cy="12700"/>
            </a:xfrm>
            <a:custGeom>
              <a:avLst/>
              <a:gdLst/>
              <a:ahLst/>
              <a:cxnLst/>
              <a:rect l="l" t="t" r="r" b="b"/>
              <a:pathLst>
                <a:path w="139064" h="12700">
                  <a:moveTo>
                    <a:pt x="138684" y="12192"/>
                  </a:moveTo>
                  <a:lnTo>
                    <a:pt x="138684" y="0"/>
                  </a:lnTo>
                  <a:lnTo>
                    <a:pt x="0" y="0"/>
                  </a:lnTo>
                  <a:lnTo>
                    <a:pt x="0" y="12192"/>
                  </a:lnTo>
                  <a:lnTo>
                    <a:pt x="138684" y="12192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785227" y="3777996"/>
              <a:ext cx="5123815" cy="13970"/>
            </a:xfrm>
            <a:custGeom>
              <a:avLst/>
              <a:gdLst/>
              <a:ahLst/>
              <a:cxnLst/>
              <a:rect l="l" t="t" r="r" b="b"/>
              <a:pathLst>
                <a:path w="5123815" h="13970">
                  <a:moveTo>
                    <a:pt x="5123432" y="0"/>
                  </a:moveTo>
                  <a:lnTo>
                    <a:pt x="0" y="0"/>
                  </a:lnTo>
                  <a:lnTo>
                    <a:pt x="5079" y="3047"/>
                  </a:lnTo>
                  <a:lnTo>
                    <a:pt x="20319" y="9143"/>
                  </a:lnTo>
                  <a:lnTo>
                    <a:pt x="29463" y="12191"/>
                  </a:lnTo>
                  <a:lnTo>
                    <a:pt x="38607" y="13715"/>
                  </a:lnTo>
                  <a:lnTo>
                    <a:pt x="5076951" y="13715"/>
                  </a:lnTo>
                  <a:lnTo>
                    <a:pt x="5086095" y="12191"/>
                  </a:lnTo>
                  <a:lnTo>
                    <a:pt x="5095239" y="12191"/>
                  </a:lnTo>
                  <a:lnTo>
                    <a:pt x="5102859" y="9143"/>
                  </a:lnTo>
                  <a:lnTo>
                    <a:pt x="5112003" y="6095"/>
                  </a:lnTo>
                  <a:lnTo>
                    <a:pt x="5119623" y="3047"/>
                  </a:lnTo>
                  <a:lnTo>
                    <a:pt x="5123432" y="0"/>
                  </a:lnTo>
                  <a:close/>
                </a:path>
              </a:pathLst>
            </a:custGeom>
            <a:solidFill>
              <a:srgbClr val="9AB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888854" y="3777996"/>
              <a:ext cx="228600" cy="533400"/>
            </a:xfrm>
            <a:custGeom>
              <a:avLst/>
              <a:gdLst/>
              <a:ahLst/>
              <a:cxnLst/>
              <a:rect l="l" t="t" r="r" b="b"/>
              <a:pathLst>
                <a:path w="228600" h="533400">
                  <a:moveTo>
                    <a:pt x="228599" y="419099"/>
                  </a:moveTo>
                  <a:lnTo>
                    <a:pt x="172211" y="419099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419099"/>
                  </a:lnTo>
                  <a:lnTo>
                    <a:pt x="0" y="419099"/>
                  </a:lnTo>
                  <a:lnTo>
                    <a:pt x="114299" y="533399"/>
                  </a:lnTo>
                  <a:lnTo>
                    <a:pt x="228599" y="419099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858375" y="3777996"/>
              <a:ext cx="291465" cy="551815"/>
            </a:xfrm>
            <a:custGeom>
              <a:avLst/>
              <a:gdLst/>
              <a:ahLst/>
              <a:cxnLst/>
              <a:rect l="l" t="t" r="r" b="b"/>
              <a:pathLst>
                <a:path w="291464" h="551814">
                  <a:moveTo>
                    <a:pt x="88392" y="406907"/>
                  </a:moveTo>
                  <a:lnTo>
                    <a:pt x="0" y="406907"/>
                  </a:lnTo>
                  <a:lnTo>
                    <a:pt x="30480" y="437387"/>
                  </a:lnTo>
                  <a:lnTo>
                    <a:pt x="30480" y="432815"/>
                  </a:lnTo>
                  <a:lnTo>
                    <a:pt x="39624" y="411479"/>
                  </a:lnTo>
                  <a:lnTo>
                    <a:pt x="60960" y="432815"/>
                  </a:lnTo>
                  <a:lnTo>
                    <a:pt x="76200" y="432815"/>
                  </a:lnTo>
                  <a:lnTo>
                    <a:pt x="76200" y="419099"/>
                  </a:lnTo>
                  <a:lnTo>
                    <a:pt x="88392" y="406907"/>
                  </a:lnTo>
                  <a:close/>
                </a:path>
                <a:path w="291464" h="551814">
                  <a:moveTo>
                    <a:pt x="60960" y="432815"/>
                  </a:moveTo>
                  <a:lnTo>
                    <a:pt x="39624" y="411479"/>
                  </a:lnTo>
                  <a:lnTo>
                    <a:pt x="30480" y="432815"/>
                  </a:lnTo>
                  <a:lnTo>
                    <a:pt x="60960" y="432815"/>
                  </a:lnTo>
                  <a:close/>
                </a:path>
                <a:path w="291464" h="551814">
                  <a:moveTo>
                    <a:pt x="145542" y="517397"/>
                  </a:moveTo>
                  <a:lnTo>
                    <a:pt x="60960" y="432815"/>
                  </a:lnTo>
                  <a:lnTo>
                    <a:pt x="30480" y="432815"/>
                  </a:lnTo>
                  <a:lnTo>
                    <a:pt x="30480" y="437387"/>
                  </a:lnTo>
                  <a:lnTo>
                    <a:pt x="137160" y="544067"/>
                  </a:lnTo>
                  <a:lnTo>
                    <a:pt x="137160" y="525779"/>
                  </a:lnTo>
                  <a:lnTo>
                    <a:pt x="145542" y="517397"/>
                  </a:lnTo>
                  <a:close/>
                </a:path>
                <a:path w="291464" h="551814">
                  <a:moveTo>
                    <a:pt x="100583" y="0"/>
                  </a:moveTo>
                  <a:lnTo>
                    <a:pt x="76200" y="0"/>
                  </a:lnTo>
                  <a:lnTo>
                    <a:pt x="76200" y="406907"/>
                  </a:lnTo>
                  <a:lnTo>
                    <a:pt x="88392" y="406907"/>
                  </a:lnTo>
                  <a:lnTo>
                    <a:pt x="88392" y="13715"/>
                  </a:lnTo>
                  <a:lnTo>
                    <a:pt x="100583" y="0"/>
                  </a:lnTo>
                  <a:close/>
                </a:path>
                <a:path w="291464" h="551814">
                  <a:moveTo>
                    <a:pt x="100584" y="432815"/>
                  </a:moveTo>
                  <a:lnTo>
                    <a:pt x="100584" y="13715"/>
                  </a:lnTo>
                  <a:lnTo>
                    <a:pt x="88392" y="13715"/>
                  </a:lnTo>
                  <a:lnTo>
                    <a:pt x="88392" y="406907"/>
                  </a:lnTo>
                  <a:lnTo>
                    <a:pt x="76200" y="419099"/>
                  </a:lnTo>
                  <a:lnTo>
                    <a:pt x="76200" y="432815"/>
                  </a:lnTo>
                  <a:lnTo>
                    <a:pt x="100584" y="432815"/>
                  </a:lnTo>
                  <a:close/>
                </a:path>
                <a:path w="291464" h="551814">
                  <a:moveTo>
                    <a:pt x="202692" y="13715"/>
                  </a:moveTo>
                  <a:lnTo>
                    <a:pt x="190500" y="0"/>
                  </a:lnTo>
                  <a:lnTo>
                    <a:pt x="100583" y="0"/>
                  </a:lnTo>
                  <a:lnTo>
                    <a:pt x="88392" y="13715"/>
                  </a:lnTo>
                  <a:lnTo>
                    <a:pt x="202692" y="13715"/>
                  </a:lnTo>
                  <a:close/>
                </a:path>
                <a:path w="291464" h="551814">
                  <a:moveTo>
                    <a:pt x="153924" y="525779"/>
                  </a:moveTo>
                  <a:lnTo>
                    <a:pt x="145542" y="517397"/>
                  </a:lnTo>
                  <a:lnTo>
                    <a:pt x="137160" y="525779"/>
                  </a:lnTo>
                  <a:lnTo>
                    <a:pt x="153924" y="525779"/>
                  </a:lnTo>
                  <a:close/>
                </a:path>
                <a:path w="291464" h="551814">
                  <a:moveTo>
                    <a:pt x="153924" y="542638"/>
                  </a:moveTo>
                  <a:lnTo>
                    <a:pt x="153924" y="525779"/>
                  </a:lnTo>
                  <a:lnTo>
                    <a:pt x="137160" y="525779"/>
                  </a:lnTo>
                  <a:lnTo>
                    <a:pt x="137160" y="544067"/>
                  </a:lnTo>
                  <a:lnTo>
                    <a:pt x="144780" y="551687"/>
                  </a:lnTo>
                  <a:lnTo>
                    <a:pt x="153924" y="542638"/>
                  </a:lnTo>
                  <a:close/>
                </a:path>
                <a:path w="291464" h="551814">
                  <a:moveTo>
                    <a:pt x="259080" y="438578"/>
                  </a:moveTo>
                  <a:lnTo>
                    <a:pt x="259080" y="432815"/>
                  </a:lnTo>
                  <a:lnTo>
                    <a:pt x="230124" y="432815"/>
                  </a:lnTo>
                  <a:lnTo>
                    <a:pt x="145542" y="517397"/>
                  </a:lnTo>
                  <a:lnTo>
                    <a:pt x="153924" y="525779"/>
                  </a:lnTo>
                  <a:lnTo>
                    <a:pt x="153924" y="542638"/>
                  </a:lnTo>
                  <a:lnTo>
                    <a:pt x="259080" y="438578"/>
                  </a:lnTo>
                  <a:close/>
                </a:path>
                <a:path w="291464" h="551814">
                  <a:moveTo>
                    <a:pt x="214884" y="406907"/>
                  </a:moveTo>
                  <a:lnTo>
                    <a:pt x="214884" y="0"/>
                  </a:lnTo>
                  <a:lnTo>
                    <a:pt x="190500" y="0"/>
                  </a:lnTo>
                  <a:lnTo>
                    <a:pt x="202692" y="13715"/>
                  </a:lnTo>
                  <a:lnTo>
                    <a:pt x="202692" y="406907"/>
                  </a:lnTo>
                  <a:lnTo>
                    <a:pt x="214884" y="406907"/>
                  </a:lnTo>
                  <a:close/>
                </a:path>
                <a:path w="291464" h="551814">
                  <a:moveTo>
                    <a:pt x="214884" y="432815"/>
                  </a:moveTo>
                  <a:lnTo>
                    <a:pt x="214884" y="419099"/>
                  </a:lnTo>
                  <a:lnTo>
                    <a:pt x="202692" y="406907"/>
                  </a:lnTo>
                  <a:lnTo>
                    <a:pt x="202692" y="13715"/>
                  </a:lnTo>
                  <a:lnTo>
                    <a:pt x="190500" y="13715"/>
                  </a:lnTo>
                  <a:lnTo>
                    <a:pt x="190500" y="432815"/>
                  </a:lnTo>
                  <a:lnTo>
                    <a:pt x="214884" y="432815"/>
                  </a:lnTo>
                  <a:close/>
                </a:path>
                <a:path w="291464" h="551814">
                  <a:moveTo>
                    <a:pt x="291084" y="406907"/>
                  </a:moveTo>
                  <a:lnTo>
                    <a:pt x="202692" y="406907"/>
                  </a:lnTo>
                  <a:lnTo>
                    <a:pt x="214884" y="419099"/>
                  </a:lnTo>
                  <a:lnTo>
                    <a:pt x="214884" y="432815"/>
                  </a:lnTo>
                  <a:lnTo>
                    <a:pt x="230124" y="432815"/>
                  </a:lnTo>
                  <a:lnTo>
                    <a:pt x="251460" y="411479"/>
                  </a:lnTo>
                  <a:lnTo>
                    <a:pt x="259080" y="432815"/>
                  </a:lnTo>
                  <a:lnTo>
                    <a:pt x="259080" y="438578"/>
                  </a:lnTo>
                  <a:lnTo>
                    <a:pt x="291084" y="406907"/>
                  </a:lnTo>
                  <a:close/>
                </a:path>
                <a:path w="291464" h="551814">
                  <a:moveTo>
                    <a:pt x="259080" y="432815"/>
                  </a:moveTo>
                  <a:lnTo>
                    <a:pt x="251460" y="411479"/>
                  </a:lnTo>
                  <a:lnTo>
                    <a:pt x="230124" y="432815"/>
                  </a:lnTo>
                  <a:lnTo>
                    <a:pt x="259080" y="432815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4060" y="4299204"/>
              <a:ext cx="4815834" cy="2084832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8078" y="1495287"/>
            <a:ext cx="452763" cy="1238024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98304" y="4436136"/>
            <a:ext cx="2981608" cy="722315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419730" marR="4344" indent="-409413">
              <a:spcBef>
                <a:spcPts val="86"/>
              </a:spcBef>
            </a:pPr>
            <a:r>
              <a:rPr lang="sr-Cyrl-RS" sz="1500" b="1" spc="-30" dirty="0" smtClean="0">
                <a:latin typeface="Times New Roman"/>
                <a:cs typeface="Times New Roman"/>
              </a:rPr>
              <a:t>  Водено (етанолно)</a:t>
            </a:r>
            <a:r>
              <a:rPr lang="sr-Cyrl-RS" sz="1500" b="1" spc="-30" dirty="0">
                <a:latin typeface="Times New Roman"/>
                <a:cs typeface="Times New Roman"/>
              </a:rPr>
              <a:t> </a:t>
            </a:r>
            <a:r>
              <a:rPr lang="sr-Cyrl-RS" sz="1500" b="1" spc="-4" dirty="0" smtClean="0">
                <a:latin typeface="Times New Roman"/>
                <a:cs typeface="Times New Roman"/>
              </a:rPr>
              <a:t>кисели</a:t>
            </a:r>
            <a:r>
              <a:rPr sz="1500" b="1" dirty="0" smtClean="0">
                <a:latin typeface="Times New Roman"/>
                <a:cs typeface="Times New Roman"/>
              </a:rPr>
              <a:t> </a:t>
            </a:r>
            <a:r>
              <a:rPr lang="sr-Cyrl-RS" sz="1500" b="1" spc="-4" dirty="0" smtClean="0">
                <a:latin typeface="Times New Roman"/>
                <a:cs typeface="Times New Roman"/>
              </a:rPr>
              <a:t>раствор </a:t>
            </a:r>
            <a:r>
              <a:rPr lang="sr-Cyrl-RS" sz="1500" b="1" spc="-4" dirty="0" smtClean="0">
                <a:solidFill>
                  <a:srgbClr val="00B050"/>
                </a:solidFill>
                <a:latin typeface="Times New Roman"/>
                <a:cs typeface="Times New Roman"/>
              </a:rPr>
              <a:t>Алкалоиди у облику соли</a:t>
            </a:r>
            <a:r>
              <a:rPr sz="1500" b="1" spc="-4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500" b="1" spc="-371" dirty="0" smtClean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endParaRPr lang="sr-Cyrl-RS" sz="1500" b="1" spc="-37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419730" marR="4344" indent="-409413">
              <a:spcBef>
                <a:spcPts val="86"/>
              </a:spcBef>
            </a:pPr>
            <a:endParaRPr sz="1539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821660" y="4417024"/>
            <a:ext cx="2954424" cy="543536"/>
          </a:xfrm>
          <a:custGeom>
            <a:avLst/>
            <a:gdLst/>
            <a:ahLst/>
            <a:cxnLst/>
            <a:rect l="l" t="t" r="r" b="b"/>
            <a:pathLst>
              <a:path w="3455034" h="635635">
                <a:moveTo>
                  <a:pt x="3454908" y="521208"/>
                </a:moveTo>
                <a:lnTo>
                  <a:pt x="3454908" y="114300"/>
                </a:lnTo>
                <a:lnTo>
                  <a:pt x="3453384" y="102108"/>
                </a:lnTo>
                <a:lnTo>
                  <a:pt x="3441192" y="59436"/>
                </a:lnTo>
                <a:lnTo>
                  <a:pt x="3427476" y="41148"/>
                </a:lnTo>
                <a:lnTo>
                  <a:pt x="3421380" y="33528"/>
                </a:lnTo>
                <a:lnTo>
                  <a:pt x="3384804" y="9144"/>
                </a:lnTo>
                <a:lnTo>
                  <a:pt x="3351276" y="1524"/>
                </a:lnTo>
                <a:lnTo>
                  <a:pt x="3340608" y="0"/>
                </a:lnTo>
                <a:lnTo>
                  <a:pt x="114300" y="0"/>
                </a:lnTo>
                <a:lnTo>
                  <a:pt x="70104" y="9144"/>
                </a:lnTo>
                <a:lnTo>
                  <a:pt x="41148" y="27432"/>
                </a:lnTo>
                <a:lnTo>
                  <a:pt x="33528" y="33528"/>
                </a:lnTo>
                <a:lnTo>
                  <a:pt x="9144" y="70104"/>
                </a:lnTo>
                <a:lnTo>
                  <a:pt x="1524" y="103632"/>
                </a:lnTo>
                <a:lnTo>
                  <a:pt x="0" y="114300"/>
                </a:lnTo>
                <a:lnTo>
                  <a:pt x="0" y="521208"/>
                </a:lnTo>
                <a:lnTo>
                  <a:pt x="1524" y="533400"/>
                </a:lnTo>
                <a:lnTo>
                  <a:pt x="13716" y="576072"/>
                </a:lnTo>
                <a:lnTo>
                  <a:pt x="25908" y="592531"/>
                </a:lnTo>
                <a:lnTo>
                  <a:pt x="25908" y="105156"/>
                </a:lnTo>
                <a:lnTo>
                  <a:pt x="27432" y="96012"/>
                </a:lnTo>
                <a:lnTo>
                  <a:pt x="45720" y="57912"/>
                </a:lnTo>
                <a:lnTo>
                  <a:pt x="80772" y="32004"/>
                </a:lnTo>
                <a:lnTo>
                  <a:pt x="3349752" y="25908"/>
                </a:lnTo>
                <a:lnTo>
                  <a:pt x="3358896" y="27432"/>
                </a:lnTo>
                <a:lnTo>
                  <a:pt x="3396996" y="45720"/>
                </a:lnTo>
                <a:lnTo>
                  <a:pt x="3422904" y="80772"/>
                </a:lnTo>
                <a:lnTo>
                  <a:pt x="3429000" y="106680"/>
                </a:lnTo>
                <a:lnTo>
                  <a:pt x="3429000" y="592836"/>
                </a:lnTo>
                <a:lnTo>
                  <a:pt x="3441192" y="574548"/>
                </a:lnTo>
                <a:lnTo>
                  <a:pt x="3445764" y="565404"/>
                </a:lnTo>
                <a:lnTo>
                  <a:pt x="3450336" y="554736"/>
                </a:lnTo>
                <a:lnTo>
                  <a:pt x="3451860" y="544068"/>
                </a:lnTo>
                <a:lnTo>
                  <a:pt x="3453384" y="531876"/>
                </a:lnTo>
                <a:lnTo>
                  <a:pt x="3454908" y="521208"/>
                </a:lnTo>
                <a:close/>
              </a:path>
              <a:path w="3455034" h="635635">
                <a:moveTo>
                  <a:pt x="3429000" y="592836"/>
                </a:moveTo>
                <a:lnTo>
                  <a:pt x="3429000" y="530352"/>
                </a:lnTo>
                <a:lnTo>
                  <a:pt x="3427476" y="539496"/>
                </a:lnTo>
                <a:lnTo>
                  <a:pt x="3424428" y="548640"/>
                </a:lnTo>
                <a:lnTo>
                  <a:pt x="3396996" y="589788"/>
                </a:lnTo>
                <a:lnTo>
                  <a:pt x="3348228" y="609600"/>
                </a:lnTo>
                <a:lnTo>
                  <a:pt x="105156" y="609600"/>
                </a:lnTo>
                <a:lnTo>
                  <a:pt x="96012" y="608076"/>
                </a:lnTo>
                <a:lnTo>
                  <a:pt x="57912" y="589788"/>
                </a:lnTo>
                <a:lnTo>
                  <a:pt x="36576" y="562356"/>
                </a:lnTo>
                <a:lnTo>
                  <a:pt x="32004" y="554736"/>
                </a:lnTo>
                <a:lnTo>
                  <a:pt x="28956" y="547116"/>
                </a:lnTo>
                <a:lnTo>
                  <a:pt x="25908" y="528828"/>
                </a:lnTo>
                <a:lnTo>
                  <a:pt x="25908" y="592531"/>
                </a:lnTo>
                <a:lnTo>
                  <a:pt x="27432" y="594360"/>
                </a:lnTo>
                <a:lnTo>
                  <a:pt x="33528" y="601980"/>
                </a:lnTo>
                <a:lnTo>
                  <a:pt x="42672" y="609600"/>
                </a:lnTo>
                <a:lnTo>
                  <a:pt x="80772" y="630936"/>
                </a:lnTo>
                <a:lnTo>
                  <a:pt x="103632" y="633984"/>
                </a:lnTo>
                <a:lnTo>
                  <a:pt x="114300" y="635508"/>
                </a:lnTo>
                <a:lnTo>
                  <a:pt x="3340608" y="635508"/>
                </a:lnTo>
                <a:lnTo>
                  <a:pt x="3384804" y="626364"/>
                </a:lnTo>
                <a:lnTo>
                  <a:pt x="3413760" y="608076"/>
                </a:lnTo>
                <a:lnTo>
                  <a:pt x="3421380" y="601980"/>
                </a:lnTo>
                <a:lnTo>
                  <a:pt x="3429000" y="5928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638785" y="4068428"/>
            <a:ext cx="3893655" cy="872740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1197" b="1" spc="-4" dirty="0">
                <a:latin typeface="Times New Roman"/>
                <a:cs typeface="Times New Roman"/>
              </a:rPr>
              <a:t>Помоћу воденог или етанолног раствора киселина ,  слободни алкалоиди се преводе у </a:t>
            </a:r>
            <a:r>
              <a:rPr lang="ru-RU" sz="1197" b="1" spc="-4" dirty="0" smtClean="0">
                <a:latin typeface="Times New Roman"/>
                <a:cs typeface="Times New Roman"/>
              </a:rPr>
              <a:t>соли.               	</a:t>
            </a:r>
          </a:p>
          <a:p>
            <a:pPr marL="10860" marR="4344">
              <a:spcBef>
                <a:spcPts val="86"/>
              </a:spcBef>
            </a:pPr>
            <a:r>
              <a:rPr lang="ru-RU" sz="1197" b="1" spc="-4" dirty="0" smtClean="0">
                <a:latin typeface="Times New Roman"/>
                <a:cs typeface="Times New Roman"/>
              </a:rPr>
              <a:t>          </a:t>
            </a:r>
            <a:r>
              <a:rPr lang="sr-Cyrl-RS" sz="1500" b="1" spc="-4" dirty="0" smtClean="0">
                <a:latin typeface="Times New Roman"/>
                <a:cs typeface="Times New Roman"/>
              </a:rPr>
              <a:t>Липофилни органски слој</a:t>
            </a:r>
          </a:p>
          <a:p>
            <a:pPr marL="10860" marR="4344">
              <a:spcBef>
                <a:spcPts val="86"/>
              </a:spcBef>
            </a:pPr>
            <a:r>
              <a:rPr lang="sr-Cyrl-RS" sz="1500" b="1" spc="-4" dirty="0">
                <a:solidFill>
                  <a:srgbClr val="006500"/>
                </a:solidFill>
                <a:latin typeface="Times New Roman"/>
                <a:cs typeface="Times New Roman"/>
              </a:rPr>
              <a:t> </a:t>
            </a:r>
            <a:r>
              <a:rPr lang="sr-Cyrl-RS" sz="1500" b="1" spc="-4" dirty="0" smtClean="0">
                <a:solidFill>
                  <a:srgbClr val="006500"/>
                </a:solidFill>
                <a:latin typeface="Times New Roman"/>
                <a:cs typeface="Times New Roman"/>
              </a:rPr>
              <a:t>                        </a:t>
            </a:r>
            <a:r>
              <a:rPr lang="sr-Cyrl-RS" sz="1539" b="1" spc="-4" dirty="0" smtClean="0">
                <a:solidFill>
                  <a:srgbClr val="006500"/>
                </a:solidFill>
                <a:latin typeface="Times New Roman"/>
                <a:cs typeface="Times New Roman"/>
              </a:rPr>
              <a:t>Баласти</a:t>
            </a:r>
            <a:endParaRPr sz="1539" dirty="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98304" y="5429159"/>
            <a:ext cx="834579" cy="626519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lang="ru-RU" sz="1000" b="1" spc="-5" dirty="0">
                <a:latin typeface="Times New Roman"/>
                <a:cs typeface="Times New Roman"/>
              </a:rPr>
              <a:t>Водено (етанолни)</a:t>
            </a:r>
            <a:r>
              <a:rPr lang="ru-RU" sz="1000" b="1" spc="-55" dirty="0">
                <a:latin typeface="Times New Roman"/>
                <a:cs typeface="Times New Roman"/>
              </a:rPr>
              <a:t> кисели раствор</a:t>
            </a:r>
            <a:r>
              <a:rPr lang="ru-RU" sz="1000" b="1" dirty="0">
                <a:latin typeface="Times New Roman"/>
                <a:cs typeface="Times New Roman"/>
              </a:rPr>
              <a:t> </a:t>
            </a:r>
            <a:r>
              <a:rPr lang="ru-RU" sz="1000" b="1" spc="-5" dirty="0">
                <a:solidFill>
                  <a:srgbClr val="006500"/>
                </a:solidFill>
                <a:latin typeface="Times New Roman"/>
                <a:cs typeface="Times New Roman"/>
              </a:rPr>
              <a:t>Баласти</a:t>
            </a:r>
            <a:endParaRPr lang="ru-RU" sz="10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488534" y="4971742"/>
            <a:ext cx="5323825" cy="1059971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47320" indent="-135255">
              <a:lnSpc>
                <a:spcPct val="100000"/>
              </a:lnSpc>
              <a:spcBef>
                <a:spcPts val="100"/>
              </a:spcBef>
              <a:buSzPct val="92857"/>
              <a:buAutoNum type="arabicPeriod"/>
              <a:tabLst>
                <a:tab pos="147955" algn="l"/>
              </a:tabLst>
            </a:pPr>
            <a:r>
              <a:rPr lang="ru-RU" sz="1200" b="1" spc="-5" dirty="0">
                <a:latin typeface="Times New Roman"/>
                <a:cs typeface="Times New Roman"/>
              </a:rPr>
              <a:t>Помоћу базе врши се истискивање алкалоида из соли</a:t>
            </a:r>
          </a:p>
          <a:p>
            <a:pPr marL="147320" indent="-135255">
              <a:lnSpc>
                <a:spcPct val="100000"/>
              </a:lnSpc>
              <a:spcBef>
                <a:spcPts val="100"/>
              </a:spcBef>
              <a:buSzPct val="92857"/>
              <a:buAutoNum type="arabicPeriod"/>
              <a:tabLst>
                <a:tab pos="147955" algn="l"/>
              </a:tabLst>
            </a:pPr>
            <a:r>
              <a:rPr lang="sr-Cyrl-RS" sz="1200" b="1" spc="-5" dirty="0">
                <a:latin typeface="Times New Roman"/>
                <a:cs typeface="Times New Roman"/>
              </a:rPr>
              <a:t>Преузимање липофилним органским растварачем</a:t>
            </a:r>
          </a:p>
          <a:p>
            <a:pPr marL="12065">
              <a:lnSpc>
                <a:spcPct val="100000"/>
              </a:lnSpc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ru-RU" sz="1000" b="1" spc="-5" dirty="0" smtClean="0">
                <a:latin typeface="Times New Roman"/>
                <a:cs typeface="Times New Roman"/>
              </a:rPr>
              <a:t>                     Липофилни </a:t>
            </a:r>
            <a:endParaRPr lang="ru-RU" sz="1000" b="1" spc="-5" dirty="0">
              <a:latin typeface="Times New Roman"/>
              <a:cs typeface="Times New Roman"/>
            </a:endParaRPr>
          </a:p>
          <a:p>
            <a:pPr marL="12065">
              <a:lnSpc>
                <a:spcPct val="100000"/>
              </a:lnSpc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ru-RU" sz="1000" b="1" spc="-5" dirty="0">
                <a:latin typeface="Times New Roman"/>
                <a:cs typeface="Times New Roman"/>
              </a:rPr>
              <a:t>                   органски слој</a:t>
            </a:r>
            <a:r>
              <a:rPr lang="ru-RU" sz="1000" b="1" spc="5" dirty="0">
                <a:latin typeface="Times New Roman"/>
                <a:cs typeface="Times New Roman"/>
              </a:rPr>
              <a:t> </a:t>
            </a:r>
          </a:p>
          <a:p>
            <a:pPr marL="12065">
              <a:lnSpc>
                <a:spcPct val="100000"/>
              </a:lnSpc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ru-RU" sz="1000" b="1" spc="5" dirty="0">
                <a:solidFill>
                  <a:srgbClr val="006500"/>
                </a:solidFill>
                <a:latin typeface="Times New Roman"/>
                <a:cs typeface="Times New Roman"/>
              </a:rPr>
              <a:t>                  СЛОБОДНИ </a:t>
            </a:r>
          </a:p>
          <a:p>
            <a:pPr marL="12065">
              <a:lnSpc>
                <a:spcPct val="100000"/>
              </a:lnSpc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ru-RU" sz="1000" b="1" spc="5" dirty="0">
                <a:solidFill>
                  <a:srgbClr val="006500"/>
                </a:solidFill>
                <a:latin typeface="Times New Roman"/>
                <a:cs typeface="Times New Roman"/>
              </a:rPr>
              <a:t>                  АЛКАЛОИДИ</a:t>
            </a:r>
            <a:endParaRPr lang="ru-RU" sz="1000"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61904" y="6306639"/>
            <a:ext cx="4442768" cy="478377"/>
          </a:xfrm>
          <a:custGeom>
            <a:avLst/>
            <a:gdLst/>
            <a:ahLst/>
            <a:cxnLst/>
            <a:rect l="l" t="t" r="r" b="b"/>
            <a:pathLst>
              <a:path w="5195570" h="559434">
                <a:moveTo>
                  <a:pt x="5195310" y="457200"/>
                </a:moveTo>
                <a:lnTo>
                  <a:pt x="5195310" y="100584"/>
                </a:lnTo>
                <a:lnTo>
                  <a:pt x="5193786" y="91440"/>
                </a:lnTo>
                <a:lnTo>
                  <a:pt x="5192262" y="80772"/>
                </a:lnTo>
                <a:lnTo>
                  <a:pt x="5190738" y="71628"/>
                </a:lnTo>
                <a:lnTo>
                  <a:pt x="5186166" y="60960"/>
                </a:lnTo>
                <a:lnTo>
                  <a:pt x="5183118" y="53340"/>
                </a:lnTo>
                <a:lnTo>
                  <a:pt x="5149590" y="16764"/>
                </a:lnTo>
                <a:lnTo>
                  <a:pt x="5113014" y="1524"/>
                </a:lnTo>
                <a:lnTo>
                  <a:pt x="5103870" y="0"/>
                </a:lnTo>
                <a:lnTo>
                  <a:pt x="88392" y="0"/>
                </a:lnTo>
                <a:lnTo>
                  <a:pt x="79248" y="1524"/>
                </a:lnTo>
                <a:lnTo>
                  <a:pt x="68580" y="3048"/>
                </a:lnTo>
                <a:lnTo>
                  <a:pt x="59436" y="4572"/>
                </a:lnTo>
                <a:lnTo>
                  <a:pt x="48768" y="9144"/>
                </a:lnTo>
                <a:lnTo>
                  <a:pt x="41148" y="12192"/>
                </a:lnTo>
                <a:lnTo>
                  <a:pt x="32004" y="18288"/>
                </a:lnTo>
                <a:lnTo>
                  <a:pt x="16764" y="30480"/>
                </a:lnTo>
                <a:lnTo>
                  <a:pt x="4572" y="45720"/>
                </a:lnTo>
                <a:lnTo>
                  <a:pt x="0" y="53340"/>
                </a:lnTo>
                <a:lnTo>
                  <a:pt x="0" y="505967"/>
                </a:lnTo>
                <a:lnTo>
                  <a:pt x="6096" y="515112"/>
                </a:lnTo>
                <a:lnTo>
                  <a:pt x="13716" y="524637"/>
                </a:lnTo>
                <a:lnTo>
                  <a:pt x="13716" y="92964"/>
                </a:lnTo>
                <a:lnTo>
                  <a:pt x="15240" y="85344"/>
                </a:lnTo>
                <a:lnTo>
                  <a:pt x="41148" y="42672"/>
                </a:lnTo>
                <a:lnTo>
                  <a:pt x="60960" y="32004"/>
                </a:lnTo>
                <a:lnTo>
                  <a:pt x="67056" y="28956"/>
                </a:lnTo>
                <a:lnTo>
                  <a:pt x="82296" y="25908"/>
                </a:lnTo>
                <a:lnTo>
                  <a:pt x="5102346" y="25908"/>
                </a:lnTo>
                <a:lnTo>
                  <a:pt x="5141970" y="42672"/>
                </a:lnTo>
                <a:lnTo>
                  <a:pt x="5163306" y="73152"/>
                </a:lnTo>
                <a:lnTo>
                  <a:pt x="5166354" y="79248"/>
                </a:lnTo>
                <a:lnTo>
                  <a:pt x="5169402" y="94488"/>
                </a:lnTo>
                <a:lnTo>
                  <a:pt x="5169402" y="525018"/>
                </a:lnTo>
                <a:lnTo>
                  <a:pt x="5178546" y="513588"/>
                </a:lnTo>
                <a:lnTo>
                  <a:pt x="5183118" y="505968"/>
                </a:lnTo>
                <a:lnTo>
                  <a:pt x="5187690" y="496824"/>
                </a:lnTo>
                <a:lnTo>
                  <a:pt x="5190738" y="487680"/>
                </a:lnTo>
                <a:lnTo>
                  <a:pt x="5193786" y="477012"/>
                </a:lnTo>
                <a:lnTo>
                  <a:pt x="5193786" y="467868"/>
                </a:lnTo>
                <a:lnTo>
                  <a:pt x="5195310" y="457200"/>
                </a:lnTo>
                <a:close/>
              </a:path>
              <a:path w="5195570" h="559434">
                <a:moveTo>
                  <a:pt x="5169402" y="525018"/>
                </a:moveTo>
                <a:lnTo>
                  <a:pt x="5169402" y="466344"/>
                </a:lnTo>
                <a:lnTo>
                  <a:pt x="5167878" y="473964"/>
                </a:lnTo>
                <a:lnTo>
                  <a:pt x="5166354" y="480060"/>
                </a:lnTo>
                <a:lnTo>
                  <a:pt x="5141970" y="516636"/>
                </a:lnTo>
                <a:lnTo>
                  <a:pt x="5122158" y="527304"/>
                </a:lnTo>
                <a:lnTo>
                  <a:pt x="5116062" y="530352"/>
                </a:lnTo>
                <a:lnTo>
                  <a:pt x="5100822" y="533400"/>
                </a:lnTo>
                <a:lnTo>
                  <a:pt x="80772" y="533400"/>
                </a:lnTo>
                <a:lnTo>
                  <a:pt x="35052" y="510540"/>
                </a:lnTo>
                <a:lnTo>
                  <a:pt x="19812" y="486156"/>
                </a:lnTo>
                <a:lnTo>
                  <a:pt x="16764" y="480060"/>
                </a:lnTo>
                <a:lnTo>
                  <a:pt x="13716" y="464820"/>
                </a:lnTo>
                <a:lnTo>
                  <a:pt x="13716" y="524637"/>
                </a:lnTo>
                <a:lnTo>
                  <a:pt x="50292" y="551688"/>
                </a:lnTo>
                <a:lnTo>
                  <a:pt x="70104" y="557784"/>
                </a:lnTo>
                <a:lnTo>
                  <a:pt x="79248" y="557784"/>
                </a:lnTo>
                <a:lnTo>
                  <a:pt x="89916" y="559308"/>
                </a:lnTo>
                <a:lnTo>
                  <a:pt x="5094726" y="559308"/>
                </a:lnTo>
                <a:lnTo>
                  <a:pt x="5103870" y="557784"/>
                </a:lnTo>
                <a:lnTo>
                  <a:pt x="5114538" y="556260"/>
                </a:lnTo>
                <a:lnTo>
                  <a:pt x="5123682" y="554736"/>
                </a:lnTo>
                <a:lnTo>
                  <a:pt x="5132826" y="550164"/>
                </a:lnTo>
                <a:lnTo>
                  <a:pt x="5141970" y="547116"/>
                </a:lnTo>
                <a:lnTo>
                  <a:pt x="5151114" y="541020"/>
                </a:lnTo>
                <a:lnTo>
                  <a:pt x="5166354" y="528828"/>
                </a:lnTo>
                <a:lnTo>
                  <a:pt x="5169402" y="525018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55576" y="6320537"/>
            <a:ext cx="4824536" cy="431430"/>
          </a:xfrm>
          <a:prstGeom prst="rect">
            <a:avLst/>
          </a:prstGeom>
        </p:spPr>
        <p:txBody>
          <a:bodyPr vert="horz" wrap="square" lIns="0" tIns="10317" rIns="0" bIns="0" rtlCol="0">
            <a:spAutoFit/>
          </a:bodyPr>
          <a:lstStyle/>
          <a:p>
            <a:pPr marL="10860" marR="4344" indent="273666">
              <a:spcBef>
                <a:spcPts val="81"/>
              </a:spcBef>
            </a:pPr>
            <a:r>
              <a:rPr lang="ru-RU" sz="1368" b="1" spc="-4" dirty="0">
                <a:latin typeface="Times New Roman"/>
                <a:cs typeface="Times New Roman"/>
              </a:rPr>
              <a:t>Пречишћавање алкалоида врши се </a:t>
            </a:r>
            <a:r>
              <a:rPr lang="ru-RU" sz="1368" b="1" spc="-4" dirty="0" smtClean="0">
                <a:latin typeface="Times New Roman"/>
                <a:cs typeface="Times New Roman"/>
              </a:rPr>
              <a:t>наизменичном  променом </a:t>
            </a:r>
            <a:r>
              <a:rPr lang="en-US" sz="1368" b="1" spc="-4" dirty="0" smtClean="0">
                <a:latin typeface="Times New Roman"/>
                <a:cs typeface="Times New Roman"/>
              </a:rPr>
              <a:t>pH</a:t>
            </a:r>
            <a:r>
              <a:rPr lang="ru-RU" sz="1368" b="1" spc="-4" dirty="0" smtClean="0">
                <a:latin typeface="Times New Roman"/>
                <a:cs typeface="Times New Roman"/>
              </a:rPr>
              <a:t> </a:t>
            </a:r>
            <a:r>
              <a:rPr lang="ru-RU" sz="1368" b="1" spc="-4" dirty="0">
                <a:latin typeface="Times New Roman"/>
                <a:cs typeface="Times New Roman"/>
              </a:rPr>
              <a:t>средине и екстракционог средства..........</a:t>
            </a:r>
            <a:endParaRPr lang="ru-RU" sz="1368" b="1" spc="-4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5282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20193" y="1124744"/>
            <a:ext cx="185704" cy="274115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>
              <a:spcBef>
                <a:spcPts val="86"/>
              </a:spcBef>
            </a:pPr>
            <a:r>
              <a:rPr sz="1710" spc="4" dirty="0">
                <a:latin typeface="Times New Roman"/>
                <a:cs typeface="Times New Roman"/>
              </a:rPr>
              <a:t>2</a:t>
            </a:r>
            <a:r>
              <a:rPr sz="1710" dirty="0">
                <a:latin typeface="Times New Roman"/>
                <a:cs typeface="Times New Roman"/>
              </a:rPr>
              <a:t>.</a:t>
            </a:r>
            <a:endParaRPr sz="171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3627" y="1713782"/>
            <a:ext cx="3316600" cy="379400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sr-Cyrl-RS" sz="1197" b="1" spc="-4" dirty="0" smtClean="0">
                <a:latin typeface="Times New Roman"/>
                <a:cs typeface="Times New Roman"/>
              </a:rPr>
              <a:t>Закишељеном водом или етанолом, алкалоиди базе се преводе у соли</a:t>
            </a:r>
            <a:r>
              <a:rPr lang="sr-Cyrl-RS" sz="1197" b="1" spc="-4" dirty="0">
                <a:latin typeface="Times New Roman"/>
                <a:cs typeface="Times New Roman"/>
              </a:rPr>
              <a:t>.</a:t>
            </a:r>
            <a:endParaRPr sz="1197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50134" y="1224219"/>
            <a:ext cx="4453085" cy="413217"/>
          </a:xfrm>
          <a:custGeom>
            <a:avLst/>
            <a:gdLst/>
            <a:ahLst/>
            <a:cxnLst/>
            <a:rect l="l" t="t" r="r" b="b"/>
            <a:pathLst>
              <a:path w="5207634" h="483234">
                <a:moveTo>
                  <a:pt x="25908" y="455676"/>
                </a:moveTo>
                <a:lnTo>
                  <a:pt x="25908" y="27432"/>
                </a:lnTo>
                <a:lnTo>
                  <a:pt x="16764" y="38100"/>
                </a:lnTo>
                <a:lnTo>
                  <a:pt x="15240" y="39624"/>
                </a:lnTo>
                <a:lnTo>
                  <a:pt x="10668" y="47244"/>
                </a:lnTo>
                <a:lnTo>
                  <a:pt x="4572" y="62484"/>
                </a:lnTo>
                <a:lnTo>
                  <a:pt x="1524" y="71628"/>
                </a:lnTo>
                <a:lnTo>
                  <a:pt x="0" y="80772"/>
                </a:lnTo>
                <a:lnTo>
                  <a:pt x="0" y="403860"/>
                </a:lnTo>
                <a:lnTo>
                  <a:pt x="1524" y="413004"/>
                </a:lnTo>
                <a:lnTo>
                  <a:pt x="4572" y="420624"/>
                </a:lnTo>
                <a:lnTo>
                  <a:pt x="7620" y="429768"/>
                </a:lnTo>
                <a:lnTo>
                  <a:pt x="10668" y="437388"/>
                </a:lnTo>
                <a:lnTo>
                  <a:pt x="15240" y="443484"/>
                </a:lnTo>
                <a:lnTo>
                  <a:pt x="16764" y="445008"/>
                </a:lnTo>
                <a:lnTo>
                  <a:pt x="25908" y="455676"/>
                </a:lnTo>
                <a:close/>
              </a:path>
              <a:path w="5207634" h="483234">
                <a:moveTo>
                  <a:pt x="5181600" y="83820"/>
                </a:moveTo>
                <a:lnTo>
                  <a:pt x="5181600" y="25908"/>
                </a:lnTo>
                <a:lnTo>
                  <a:pt x="5180076" y="25908"/>
                </a:lnTo>
                <a:lnTo>
                  <a:pt x="5169408" y="16764"/>
                </a:lnTo>
                <a:lnTo>
                  <a:pt x="5167884" y="15240"/>
                </a:lnTo>
                <a:lnTo>
                  <a:pt x="5160264" y="10668"/>
                </a:lnTo>
                <a:lnTo>
                  <a:pt x="5152644" y="7620"/>
                </a:lnTo>
                <a:lnTo>
                  <a:pt x="5143500" y="4572"/>
                </a:lnTo>
                <a:lnTo>
                  <a:pt x="5135880" y="1524"/>
                </a:lnTo>
                <a:lnTo>
                  <a:pt x="5126736" y="0"/>
                </a:lnTo>
                <a:lnTo>
                  <a:pt x="79248" y="0"/>
                </a:lnTo>
                <a:lnTo>
                  <a:pt x="70104" y="1524"/>
                </a:lnTo>
                <a:lnTo>
                  <a:pt x="62484" y="4572"/>
                </a:lnTo>
                <a:lnTo>
                  <a:pt x="53340" y="7620"/>
                </a:lnTo>
                <a:lnTo>
                  <a:pt x="45720" y="10668"/>
                </a:lnTo>
                <a:lnTo>
                  <a:pt x="39624" y="15240"/>
                </a:lnTo>
                <a:lnTo>
                  <a:pt x="38100" y="16764"/>
                </a:lnTo>
                <a:lnTo>
                  <a:pt x="27432" y="25908"/>
                </a:lnTo>
                <a:lnTo>
                  <a:pt x="25908" y="25908"/>
                </a:lnTo>
                <a:lnTo>
                  <a:pt x="25908" y="82296"/>
                </a:lnTo>
                <a:lnTo>
                  <a:pt x="30480" y="64008"/>
                </a:lnTo>
                <a:lnTo>
                  <a:pt x="33528" y="57912"/>
                </a:lnTo>
                <a:lnTo>
                  <a:pt x="35052" y="55626"/>
                </a:lnTo>
                <a:lnTo>
                  <a:pt x="35052" y="54864"/>
                </a:lnTo>
                <a:lnTo>
                  <a:pt x="42672" y="46155"/>
                </a:lnTo>
                <a:lnTo>
                  <a:pt x="42672" y="45720"/>
                </a:lnTo>
                <a:lnTo>
                  <a:pt x="45720" y="42672"/>
                </a:lnTo>
                <a:lnTo>
                  <a:pt x="45720" y="43053"/>
                </a:lnTo>
                <a:lnTo>
                  <a:pt x="54864" y="35052"/>
                </a:lnTo>
                <a:lnTo>
                  <a:pt x="54864" y="35814"/>
                </a:lnTo>
                <a:lnTo>
                  <a:pt x="65532" y="30480"/>
                </a:lnTo>
                <a:lnTo>
                  <a:pt x="70104" y="28956"/>
                </a:lnTo>
                <a:lnTo>
                  <a:pt x="77724" y="27432"/>
                </a:lnTo>
                <a:lnTo>
                  <a:pt x="83820" y="25908"/>
                </a:lnTo>
                <a:lnTo>
                  <a:pt x="5125212" y="25908"/>
                </a:lnTo>
                <a:lnTo>
                  <a:pt x="5143500" y="30480"/>
                </a:lnTo>
                <a:lnTo>
                  <a:pt x="5149596" y="33528"/>
                </a:lnTo>
                <a:lnTo>
                  <a:pt x="5152644" y="35560"/>
                </a:lnTo>
                <a:lnTo>
                  <a:pt x="5152644" y="35052"/>
                </a:lnTo>
                <a:lnTo>
                  <a:pt x="5161788" y="43053"/>
                </a:lnTo>
                <a:lnTo>
                  <a:pt x="5161788" y="42672"/>
                </a:lnTo>
                <a:lnTo>
                  <a:pt x="5164836" y="45720"/>
                </a:lnTo>
                <a:lnTo>
                  <a:pt x="5164836" y="46736"/>
                </a:lnTo>
                <a:lnTo>
                  <a:pt x="5170932" y="54864"/>
                </a:lnTo>
                <a:lnTo>
                  <a:pt x="5170932" y="53340"/>
                </a:lnTo>
                <a:lnTo>
                  <a:pt x="5177028" y="65532"/>
                </a:lnTo>
                <a:lnTo>
                  <a:pt x="5178552" y="70104"/>
                </a:lnTo>
                <a:lnTo>
                  <a:pt x="5180076" y="77724"/>
                </a:lnTo>
                <a:lnTo>
                  <a:pt x="5181600" y="83820"/>
                </a:lnTo>
                <a:close/>
              </a:path>
              <a:path w="5207634" h="483234">
                <a:moveTo>
                  <a:pt x="36576" y="429768"/>
                </a:moveTo>
                <a:lnTo>
                  <a:pt x="30480" y="417576"/>
                </a:lnTo>
                <a:lnTo>
                  <a:pt x="25908" y="399288"/>
                </a:lnTo>
                <a:lnTo>
                  <a:pt x="25908" y="457200"/>
                </a:lnTo>
                <a:lnTo>
                  <a:pt x="27432" y="457200"/>
                </a:lnTo>
                <a:lnTo>
                  <a:pt x="35052" y="463731"/>
                </a:lnTo>
                <a:lnTo>
                  <a:pt x="35052" y="428244"/>
                </a:lnTo>
                <a:lnTo>
                  <a:pt x="36576" y="429768"/>
                </a:lnTo>
                <a:close/>
              </a:path>
              <a:path w="5207634" h="483234">
                <a:moveTo>
                  <a:pt x="36576" y="53340"/>
                </a:moveTo>
                <a:lnTo>
                  <a:pt x="35052" y="54864"/>
                </a:lnTo>
                <a:lnTo>
                  <a:pt x="35052" y="55626"/>
                </a:lnTo>
                <a:lnTo>
                  <a:pt x="36576" y="53340"/>
                </a:lnTo>
                <a:close/>
              </a:path>
              <a:path w="5207634" h="483234">
                <a:moveTo>
                  <a:pt x="43780" y="438219"/>
                </a:moveTo>
                <a:lnTo>
                  <a:pt x="35052" y="428244"/>
                </a:lnTo>
                <a:lnTo>
                  <a:pt x="35052" y="463731"/>
                </a:lnTo>
                <a:lnTo>
                  <a:pt x="38100" y="466344"/>
                </a:lnTo>
                <a:lnTo>
                  <a:pt x="39624" y="467868"/>
                </a:lnTo>
                <a:lnTo>
                  <a:pt x="42672" y="469696"/>
                </a:lnTo>
                <a:lnTo>
                  <a:pt x="42672" y="437388"/>
                </a:lnTo>
                <a:lnTo>
                  <a:pt x="43780" y="438219"/>
                </a:lnTo>
                <a:close/>
              </a:path>
              <a:path w="5207634" h="483234">
                <a:moveTo>
                  <a:pt x="45720" y="42672"/>
                </a:moveTo>
                <a:lnTo>
                  <a:pt x="42672" y="45720"/>
                </a:lnTo>
                <a:lnTo>
                  <a:pt x="44297" y="44297"/>
                </a:lnTo>
                <a:lnTo>
                  <a:pt x="45720" y="42672"/>
                </a:lnTo>
                <a:close/>
              </a:path>
              <a:path w="5207634" h="483234">
                <a:moveTo>
                  <a:pt x="44297" y="44297"/>
                </a:moveTo>
                <a:lnTo>
                  <a:pt x="42672" y="45720"/>
                </a:lnTo>
                <a:lnTo>
                  <a:pt x="42672" y="46155"/>
                </a:lnTo>
                <a:lnTo>
                  <a:pt x="44297" y="44297"/>
                </a:lnTo>
                <a:close/>
              </a:path>
              <a:path w="5207634" h="483234">
                <a:moveTo>
                  <a:pt x="45720" y="440436"/>
                </a:moveTo>
                <a:lnTo>
                  <a:pt x="43780" y="438219"/>
                </a:lnTo>
                <a:lnTo>
                  <a:pt x="42672" y="437388"/>
                </a:lnTo>
                <a:lnTo>
                  <a:pt x="45720" y="440436"/>
                </a:lnTo>
                <a:close/>
              </a:path>
              <a:path w="5207634" h="483234">
                <a:moveTo>
                  <a:pt x="45720" y="471525"/>
                </a:moveTo>
                <a:lnTo>
                  <a:pt x="45720" y="440436"/>
                </a:lnTo>
                <a:lnTo>
                  <a:pt x="42672" y="437388"/>
                </a:lnTo>
                <a:lnTo>
                  <a:pt x="42672" y="469696"/>
                </a:lnTo>
                <a:lnTo>
                  <a:pt x="45720" y="471525"/>
                </a:lnTo>
                <a:close/>
              </a:path>
              <a:path w="5207634" h="483234">
                <a:moveTo>
                  <a:pt x="54864" y="446532"/>
                </a:moveTo>
                <a:lnTo>
                  <a:pt x="43780" y="438219"/>
                </a:lnTo>
                <a:lnTo>
                  <a:pt x="45720" y="440436"/>
                </a:lnTo>
                <a:lnTo>
                  <a:pt x="45720" y="471525"/>
                </a:lnTo>
                <a:lnTo>
                  <a:pt x="47244" y="472440"/>
                </a:lnTo>
                <a:lnTo>
                  <a:pt x="53340" y="474878"/>
                </a:lnTo>
                <a:lnTo>
                  <a:pt x="53340" y="446532"/>
                </a:lnTo>
                <a:lnTo>
                  <a:pt x="54864" y="446532"/>
                </a:lnTo>
                <a:close/>
              </a:path>
              <a:path w="5207634" h="483234">
                <a:moveTo>
                  <a:pt x="45720" y="43053"/>
                </a:moveTo>
                <a:lnTo>
                  <a:pt x="45720" y="42672"/>
                </a:lnTo>
                <a:lnTo>
                  <a:pt x="44297" y="44297"/>
                </a:lnTo>
                <a:lnTo>
                  <a:pt x="45720" y="43053"/>
                </a:lnTo>
                <a:close/>
              </a:path>
              <a:path w="5207634" h="483234">
                <a:moveTo>
                  <a:pt x="54864" y="35814"/>
                </a:moveTo>
                <a:lnTo>
                  <a:pt x="54864" y="35052"/>
                </a:lnTo>
                <a:lnTo>
                  <a:pt x="53340" y="36576"/>
                </a:lnTo>
                <a:lnTo>
                  <a:pt x="54864" y="35814"/>
                </a:lnTo>
                <a:close/>
              </a:path>
              <a:path w="5207634" h="483234">
                <a:moveTo>
                  <a:pt x="5163616" y="438302"/>
                </a:moveTo>
                <a:lnTo>
                  <a:pt x="5123688" y="457200"/>
                </a:lnTo>
                <a:lnTo>
                  <a:pt x="82296" y="457200"/>
                </a:lnTo>
                <a:lnTo>
                  <a:pt x="64008" y="452628"/>
                </a:lnTo>
                <a:lnTo>
                  <a:pt x="57912" y="449580"/>
                </a:lnTo>
                <a:lnTo>
                  <a:pt x="53340" y="446532"/>
                </a:lnTo>
                <a:lnTo>
                  <a:pt x="53340" y="474878"/>
                </a:lnTo>
                <a:lnTo>
                  <a:pt x="62484" y="478536"/>
                </a:lnTo>
                <a:lnTo>
                  <a:pt x="71628" y="481584"/>
                </a:lnTo>
                <a:lnTo>
                  <a:pt x="80772" y="483108"/>
                </a:lnTo>
                <a:lnTo>
                  <a:pt x="5119116" y="483108"/>
                </a:lnTo>
                <a:lnTo>
                  <a:pt x="5128260" y="481584"/>
                </a:lnTo>
                <a:lnTo>
                  <a:pt x="5137404" y="481584"/>
                </a:lnTo>
                <a:lnTo>
                  <a:pt x="5145024" y="478536"/>
                </a:lnTo>
                <a:lnTo>
                  <a:pt x="5154168" y="475488"/>
                </a:lnTo>
                <a:lnTo>
                  <a:pt x="5161788" y="472440"/>
                </a:lnTo>
                <a:lnTo>
                  <a:pt x="5161788" y="440436"/>
                </a:lnTo>
                <a:lnTo>
                  <a:pt x="5163616" y="438302"/>
                </a:lnTo>
                <a:close/>
              </a:path>
              <a:path w="5207634" h="483234">
                <a:moveTo>
                  <a:pt x="5154168" y="36576"/>
                </a:moveTo>
                <a:lnTo>
                  <a:pt x="5152644" y="35052"/>
                </a:lnTo>
                <a:lnTo>
                  <a:pt x="5152644" y="35560"/>
                </a:lnTo>
                <a:lnTo>
                  <a:pt x="5154168" y="36576"/>
                </a:lnTo>
                <a:close/>
              </a:path>
              <a:path w="5207634" h="483234">
                <a:moveTo>
                  <a:pt x="5164836" y="45720"/>
                </a:moveTo>
                <a:lnTo>
                  <a:pt x="5161788" y="42672"/>
                </a:lnTo>
                <a:lnTo>
                  <a:pt x="5162619" y="43780"/>
                </a:lnTo>
                <a:lnTo>
                  <a:pt x="5164836" y="45720"/>
                </a:lnTo>
                <a:close/>
              </a:path>
              <a:path w="5207634" h="483234">
                <a:moveTo>
                  <a:pt x="5162619" y="43780"/>
                </a:moveTo>
                <a:lnTo>
                  <a:pt x="5161788" y="42672"/>
                </a:lnTo>
                <a:lnTo>
                  <a:pt x="5161788" y="43053"/>
                </a:lnTo>
                <a:lnTo>
                  <a:pt x="5162619" y="43780"/>
                </a:lnTo>
                <a:close/>
              </a:path>
              <a:path w="5207634" h="483234">
                <a:moveTo>
                  <a:pt x="5164836" y="437388"/>
                </a:moveTo>
                <a:lnTo>
                  <a:pt x="5163616" y="438302"/>
                </a:lnTo>
                <a:lnTo>
                  <a:pt x="5161788" y="440436"/>
                </a:lnTo>
                <a:lnTo>
                  <a:pt x="5164836" y="437388"/>
                </a:lnTo>
                <a:close/>
              </a:path>
              <a:path w="5207634" h="483234">
                <a:moveTo>
                  <a:pt x="5164836" y="470001"/>
                </a:moveTo>
                <a:lnTo>
                  <a:pt x="5164836" y="437388"/>
                </a:lnTo>
                <a:lnTo>
                  <a:pt x="5161788" y="440436"/>
                </a:lnTo>
                <a:lnTo>
                  <a:pt x="5161788" y="472440"/>
                </a:lnTo>
                <a:lnTo>
                  <a:pt x="5164836" y="470001"/>
                </a:lnTo>
                <a:close/>
              </a:path>
              <a:path w="5207634" h="483234">
                <a:moveTo>
                  <a:pt x="5164836" y="46736"/>
                </a:moveTo>
                <a:lnTo>
                  <a:pt x="5164836" y="45720"/>
                </a:lnTo>
                <a:lnTo>
                  <a:pt x="5162619" y="43780"/>
                </a:lnTo>
                <a:lnTo>
                  <a:pt x="5164836" y="46736"/>
                </a:lnTo>
                <a:close/>
              </a:path>
              <a:path w="5207634" h="483234">
                <a:moveTo>
                  <a:pt x="5181600" y="457200"/>
                </a:moveTo>
                <a:lnTo>
                  <a:pt x="5181600" y="400812"/>
                </a:lnTo>
                <a:lnTo>
                  <a:pt x="5177028" y="419100"/>
                </a:lnTo>
                <a:lnTo>
                  <a:pt x="5173980" y="425196"/>
                </a:lnTo>
                <a:lnTo>
                  <a:pt x="5170932" y="429768"/>
                </a:lnTo>
                <a:lnTo>
                  <a:pt x="5163616" y="438302"/>
                </a:lnTo>
                <a:lnTo>
                  <a:pt x="5164836" y="437388"/>
                </a:lnTo>
                <a:lnTo>
                  <a:pt x="5164836" y="470001"/>
                </a:lnTo>
                <a:lnTo>
                  <a:pt x="5169408" y="466344"/>
                </a:lnTo>
                <a:lnTo>
                  <a:pt x="5180076" y="457200"/>
                </a:lnTo>
                <a:lnTo>
                  <a:pt x="5181600" y="457200"/>
                </a:lnTo>
                <a:close/>
              </a:path>
              <a:path w="5207634" h="483234">
                <a:moveTo>
                  <a:pt x="5207508" y="402336"/>
                </a:moveTo>
                <a:lnTo>
                  <a:pt x="5207508" y="88392"/>
                </a:lnTo>
                <a:lnTo>
                  <a:pt x="5205984" y="79248"/>
                </a:lnTo>
                <a:lnTo>
                  <a:pt x="5205984" y="70104"/>
                </a:lnTo>
                <a:lnTo>
                  <a:pt x="5202936" y="62484"/>
                </a:lnTo>
                <a:lnTo>
                  <a:pt x="5199888" y="53340"/>
                </a:lnTo>
                <a:lnTo>
                  <a:pt x="5196840" y="45720"/>
                </a:lnTo>
                <a:lnTo>
                  <a:pt x="5192268" y="39624"/>
                </a:lnTo>
                <a:lnTo>
                  <a:pt x="5190744" y="38100"/>
                </a:lnTo>
                <a:lnTo>
                  <a:pt x="5181600" y="27432"/>
                </a:lnTo>
                <a:lnTo>
                  <a:pt x="5181600" y="455676"/>
                </a:lnTo>
                <a:lnTo>
                  <a:pt x="5192268" y="443484"/>
                </a:lnTo>
                <a:lnTo>
                  <a:pt x="5196840" y="435864"/>
                </a:lnTo>
                <a:lnTo>
                  <a:pt x="5199888" y="428244"/>
                </a:lnTo>
                <a:lnTo>
                  <a:pt x="5202936" y="419100"/>
                </a:lnTo>
                <a:lnTo>
                  <a:pt x="5205984" y="411480"/>
                </a:lnTo>
                <a:lnTo>
                  <a:pt x="5207508" y="4023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55610" y="1295460"/>
            <a:ext cx="4039867" cy="195632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lvl="0">
              <a:spcBef>
                <a:spcPts val="86"/>
              </a:spcBef>
            </a:pPr>
            <a:r>
              <a:rPr lang="ru-RU" sz="1200" b="1" spc="-4" dirty="0">
                <a:solidFill>
                  <a:prstClr val="black"/>
                </a:solidFill>
                <a:latin typeface="Times New Roman"/>
                <a:cs typeface="Times New Roman"/>
              </a:rPr>
              <a:t>Спрашени биљни материјал (алкалоиди у облику соли)</a:t>
            </a:r>
            <a:endParaRPr lang="ru-RU" sz="12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154430" y="1680333"/>
            <a:ext cx="249234" cy="807973"/>
            <a:chOff x="4858375" y="1098797"/>
            <a:chExt cx="291465" cy="944880"/>
          </a:xfrm>
        </p:grpSpPr>
        <p:sp>
          <p:nvSpPr>
            <p:cNvPr id="7" name="object 7"/>
            <p:cNvSpPr/>
            <p:nvPr/>
          </p:nvSpPr>
          <p:spPr>
            <a:xfrm>
              <a:off x="4888854" y="1110989"/>
              <a:ext cx="228600" cy="914400"/>
            </a:xfrm>
            <a:custGeom>
              <a:avLst/>
              <a:gdLst/>
              <a:ahLst/>
              <a:cxnLst/>
              <a:rect l="l" t="t" r="r" b="b"/>
              <a:pathLst>
                <a:path w="228600" h="914400">
                  <a:moveTo>
                    <a:pt x="228599" y="800106"/>
                  </a:moveTo>
                  <a:lnTo>
                    <a:pt x="172211" y="800106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800106"/>
                  </a:lnTo>
                  <a:lnTo>
                    <a:pt x="0" y="800106"/>
                  </a:lnTo>
                  <a:lnTo>
                    <a:pt x="114299" y="914406"/>
                  </a:lnTo>
                  <a:lnTo>
                    <a:pt x="228599" y="800106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858375" y="1098797"/>
              <a:ext cx="291465" cy="944880"/>
            </a:xfrm>
            <a:custGeom>
              <a:avLst/>
              <a:gdLst/>
              <a:ahLst/>
              <a:cxnLst/>
              <a:rect l="l" t="t" r="r" b="b"/>
              <a:pathLst>
                <a:path w="291464" h="944880">
                  <a:moveTo>
                    <a:pt x="88392" y="800106"/>
                  </a:moveTo>
                  <a:lnTo>
                    <a:pt x="0" y="800106"/>
                  </a:lnTo>
                  <a:lnTo>
                    <a:pt x="30480" y="830586"/>
                  </a:lnTo>
                  <a:lnTo>
                    <a:pt x="30480" y="826014"/>
                  </a:lnTo>
                  <a:lnTo>
                    <a:pt x="39624" y="804678"/>
                  </a:lnTo>
                  <a:lnTo>
                    <a:pt x="60960" y="826014"/>
                  </a:lnTo>
                  <a:lnTo>
                    <a:pt x="76200" y="826014"/>
                  </a:lnTo>
                  <a:lnTo>
                    <a:pt x="76200" y="812298"/>
                  </a:lnTo>
                  <a:lnTo>
                    <a:pt x="88392" y="800106"/>
                  </a:lnTo>
                  <a:close/>
                </a:path>
                <a:path w="291464" h="944880">
                  <a:moveTo>
                    <a:pt x="60960" y="826014"/>
                  </a:moveTo>
                  <a:lnTo>
                    <a:pt x="39624" y="804678"/>
                  </a:lnTo>
                  <a:lnTo>
                    <a:pt x="30480" y="826014"/>
                  </a:lnTo>
                  <a:lnTo>
                    <a:pt x="60960" y="826014"/>
                  </a:lnTo>
                  <a:close/>
                </a:path>
                <a:path w="291464" h="944880">
                  <a:moveTo>
                    <a:pt x="145542" y="910596"/>
                  </a:moveTo>
                  <a:lnTo>
                    <a:pt x="60960" y="826014"/>
                  </a:lnTo>
                  <a:lnTo>
                    <a:pt x="30480" y="826014"/>
                  </a:lnTo>
                  <a:lnTo>
                    <a:pt x="30480" y="830586"/>
                  </a:lnTo>
                  <a:lnTo>
                    <a:pt x="137160" y="937266"/>
                  </a:lnTo>
                  <a:lnTo>
                    <a:pt x="137160" y="918978"/>
                  </a:lnTo>
                  <a:lnTo>
                    <a:pt x="145542" y="910596"/>
                  </a:lnTo>
                  <a:close/>
                </a:path>
                <a:path w="291464" h="944880">
                  <a:moveTo>
                    <a:pt x="214884" y="800106"/>
                  </a:moveTo>
                  <a:lnTo>
                    <a:pt x="214884" y="0"/>
                  </a:lnTo>
                  <a:lnTo>
                    <a:pt x="76200" y="0"/>
                  </a:lnTo>
                  <a:lnTo>
                    <a:pt x="76200" y="800106"/>
                  </a:lnTo>
                  <a:lnTo>
                    <a:pt x="88392" y="800106"/>
                  </a:lnTo>
                  <a:lnTo>
                    <a:pt x="88392" y="25908"/>
                  </a:lnTo>
                  <a:lnTo>
                    <a:pt x="100584" y="12192"/>
                  </a:lnTo>
                  <a:lnTo>
                    <a:pt x="100584" y="25908"/>
                  </a:lnTo>
                  <a:lnTo>
                    <a:pt x="190500" y="25908"/>
                  </a:lnTo>
                  <a:lnTo>
                    <a:pt x="190500" y="12192"/>
                  </a:lnTo>
                  <a:lnTo>
                    <a:pt x="202692" y="25908"/>
                  </a:lnTo>
                  <a:lnTo>
                    <a:pt x="202692" y="800106"/>
                  </a:lnTo>
                  <a:lnTo>
                    <a:pt x="214884" y="800106"/>
                  </a:lnTo>
                  <a:close/>
                </a:path>
                <a:path w="291464" h="944880">
                  <a:moveTo>
                    <a:pt x="100584" y="826014"/>
                  </a:moveTo>
                  <a:lnTo>
                    <a:pt x="100584" y="25908"/>
                  </a:lnTo>
                  <a:lnTo>
                    <a:pt x="88392" y="25908"/>
                  </a:lnTo>
                  <a:lnTo>
                    <a:pt x="88392" y="800106"/>
                  </a:lnTo>
                  <a:lnTo>
                    <a:pt x="76200" y="812298"/>
                  </a:lnTo>
                  <a:lnTo>
                    <a:pt x="76200" y="826014"/>
                  </a:lnTo>
                  <a:lnTo>
                    <a:pt x="100584" y="826014"/>
                  </a:lnTo>
                  <a:close/>
                </a:path>
                <a:path w="291464" h="944880">
                  <a:moveTo>
                    <a:pt x="100584" y="25908"/>
                  </a:moveTo>
                  <a:lnTo>
                    <a:pt x="100584" y="12192"/>
                  </a:lnTo>
                  <a:lnTo>
                    <a:pt x="88392" y="25908"/>
                  </a:lnTo>
                  <a:lnTo>
                    <a:pt x="100584" y="25908"/>
                  </a:lnTo>
                  <a:close/>
                </a:path>
                <a:path w="291464" h="944880">
                  <a:moveTo>
                    <a:pt x="153924" y="918978"/>
                  </a:moveTo>
                  <a:lnTo>
                    <a:pt x="145542" y="910596"/>
                  </a:lnTo>
                  <a:lnTo>
                    <a:pt x="137160" y="918978"/>
                  </a:lnTo>
                  <a:lnTo>
                    <a:pt x="153924" y="918978"/>
                  </a:lnTo>
                  <a:close/>
                </a:path>
                <a:path w="291464" h="944880">
                  <a:moveTo>
                    <a:pt x="153924" y="935837"/>
                  </a:moveTo>
                  <a:lnTo>
                    <a:pt x="153924" y="918978"/>
                  </a:lnTo>
                  <a:lnTo>
                    <a:pt x="137160" y="918978"/>
                  </a:lnTo>
                  <a:lnTo>
                    <a:pt x="137160" y="937266"/>
                  </a:lnTo>
                  <a:lnTo>
                    <a:pt x="144780" y="944886"/>
                  </a:lnTo>
                  <a:lnTo>
                    <a:pt x="153924" y="935837"/>
                  </a:lnTo>
                  <a:close/>
                </a:path>
                <a:path w="291464" h="944880">
                  <a:moveTo>
                    <a:pt x="259080" y="831776"/>
                  </a:moveTo>
                  <a:lnTo>
                    <a:pt x="259080" y="826014"/>
                  </a:lnTo>
                  <a:lnTo>
                    <a:pt x="230124" y="826014"/>
                  </a:lnTo>
                  <a:lnTo>
                    <a:pt x="145542" y="910596"/>
                  </a:lnTo>
                  <a:lnTo>
                    <a:pt x="153924" y="918978"/>
                  </a:lnTo>
                  <a:lnTo>
                    <a:pt x="153924" y="935837"/>
                  </a:lnTo>
                  <a:lnTo>
                    <a:pt x="259080" y="831776"/>
                  </a:lnTo>
                  <a:close/>
                </a:path>
                <a:path w="291464" h="944880">
                  <a:moveTo>
                    <a:pt x="202692" y="25908"/>
                  </a:moveTo>
                  <a:lnTo>
                    <a:pt x="190500" y="12192"/>
                  </a:lnTo>
                  <a:lnTo>
                    <a:pt x="190500" y="25908"/>
                  </a:lnTo>
                  <a:lnTo>
                    <a:pt x="202692" y="25908"/>
                  </a:lnTo>
                  <a:close/>
                </a:path>
                <a:path w="291464" h="944880">
                  <a:moveTo>
                    <a:pt x="214884" y="826014"/>
                  </a:moveTo>
                  <a:lnTo>
                    <a:pt x="214884" y="812298"/>
                  </a:lnTo>
                  <a:lnTo>
                    <a:pt x="202692" y="800106"/>
                  </a:lnTo>
                  <a:lnTo>
                    <a:pt x="202692" y="25908"/>
                  </a:lnTo>
                  <a:lnTo>
                    <a:pt x="190500" y="25908"/>
                  </a:lnTo>
                  <a:lnTo>
                    <a:pt x="190500" y="826014"/>
                  </a:lnTo>
                  <a:lnTo>
                    <a:pt x="214884" y="826014"/>
                  </a:lnTo>
                  <a:close/>
                </a:path>
                <a:path w="291464" h="944880">
                  <a:moveTo>
                    <a:pt x="291084" y="800106"/>
                  </a:moveTo>
                  <a:lnTo>
                    <a:pt x="202692" y="800106"/>
                  </a:lnTo>
                  <a:lnTo>
                    <a:pt x="214884" y="812298"/>
                  </a:lnTo>
                  <a:lnTo>
                    <a:pt x="214884" y="826014"/>
                  </a:lnTo>
                  <a:lnTo>
                    <a:pt x="230124" y="826014"/>
                  </a:lnTo>
                  <a:lnTo>
                    <a:pt x="251460" y="804678"/>
                  </a:lnTo>
                  <a:lnTo>
                    <a:pt x="259080" y="826014"/>
                  </a:lnTo>
                  <a:lnTo>
                    <a:pt x="259080" y="831776"/>
                  </a:lnTo>
                  <a:lnTo>
                    <a:pt x="291084" y="800106"/>
                  </a:lnTo>
                  <a:close/>
                </a:path>
                <a:path w="291464" h="944880">
                  <a:moveTo>
                    <a:pt x="259080" y="826014"/>
                  </a:moveTo>
                  <a:lnTo>
                    <a:pt x="251460" y="804678"/>
                  </a:lnTo>
                  <a:lnTo>
                    <a:pt x="230124" y="826014"/>
                  </a:lnTo>
                  <a:lnTo>
                    <a:pt x="259080" y="826014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150134" y="2527408"/>
            <a:ext cx="4453085" cy="413217"/>
            <a:chOff x="2514462" y="2089404"/>
            <a:chExt cx="5207635" cy="483234"/>
          </a:xfrm>
        </p:grpSpPr>
        <p:sp>
          <p:nvSpPr>
            <p:cNvPr id="10" name="object 10"/>
            <p:cNvSpPr/>
            <p:nvPr/>
          </p:nvSpPr>
          <p:spPr>
            <a:xfrm>
              <a:off x="2526654" y="2101596"/>
              <a:ext cx="5181600" cy="457200"/>
            </a:xfrm>
            <a:custGeom>
              <a:avLst/>
              <a:gdLst/>
              <a:ahLst/>
              <a:cxnLst/>
              <a:rect l="l" t="t" r="r" b="b"/>
              <a:pathLst>
                <a:path w="5181600" h="457200">
                  <a:moveTo>
                    <a:pt x="5181600" y="381000"/>
                  </a:moveTo>
                  <a:lnTo>
                    <a:pt x="5181600" y="76200"/>
                  </a:lnTo>
                  <a:lnTo>
                    <a:pt x="5175694" y="46934"/>
                  </a:lnTo>
                  <a:lnTo>
                    <a:pt x="5159502" y="22669"/>
                  </a:lnTo>
                  <a:lnTo>
                    <a:pt x="5135308" y="6119"/>
                  </a:lnTo>
                  <a:lnTo>
                    <a:pt x="5105400" y="0"/>
                  </a:lnTo>
                  <a:lnTo>
                    <a:pt x="76200" y="0"/>
                  </a:lnTo>
                  <a:lnTo>
                    <a:pt x="46934" y="6119"/>
                  </a:lnTo>
                  <a:lnTo>
                    <a:pt x="22669" y="22669"/>
                  </a:lnTo>
                  <a:lnTo>
                    <a:pt x="6119" y="46934"/>
                  </a:lnTo>
                  <a:lnTo>
                    <a:pt x="0" y="76200"/>
                  </a:lnTo>
                  <a:lnTo>
                    <a:pt x="0" y="381000"/>
                  </a:lnTo>
                  <a:lnTo>
                    <a:pt x="6119" y="410908"/>
                  </a:lnTo>
                  <a:lnTo>
                    <a:pt x="22669" y="435102"/>
                  </a:lnTo>
                  <a:lnTo>
                    <a:pt x="46934" y="451294"/>
                  </a:lnTo>
                  <a:lnTo>
                    <a:pt x="76200" y="457200"/>
                  </a:lnTo>
                  <a:lnTo>
                    <a:pt x="5105400" y="457200"/>
                  </a:lnTo>
                  <a:lnTo>
                    <a:pt x="5135308" y="451294"/>
                  </a:lnTo>
                  <a:lnTo>
                    <a:pt x="5159502" y="435102"/>
                  </a:lnTo>
                  <a:lnTo>
                    <a:pt x="5175694" y="410908"/>
                  </a:lnTo>
                  <a:lnTo>
                    <a:pt x="5181600" y="381000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14462" y="2089404"/>
              <a:ext cx="5207635" cy="483234"/>
            </a:xfrm>
            <a:custGeom>
              <a:avLst/>
              <a:gdLst/>
              <a:ahLst/>
              <a:cxnLst/>
              <a:rect l="l" t="t" r="r" b="b"/>
              <a:pathLst>
                <a:path w="5207634" h="483235">
                  <a:moveTo>
                    <a:pt x="25908" y="455676"/>
                  </a:moveTo>
                  <a:lnTo>
                    <a:pt x="25908" y="27432"/>
                  </a:lnTo>
                  <a:lnTo>
                    <a:pt x="16764" y="38100"/>
                  </a:lnTo>
                  <a:lnTo>
                    <a:pt x="15240" y="39624"/>
                  </a:lnTo>
                  <a:lnTo>
                    <a:pt x="10668" y="47244"/>
                  </a:lnTo>
                  <a:lnTo>
                    <a:pt x="4572" y="62484"/>
                  </a:lnTo>
                  <a:lnTo>
                    <a:pt x="1524" y="71628"/>
                  </a:lnTo>
                  <a:lnTo>
                    <a:pt x="0" y="80772"/>
                  </a:lnTo>
                  <a:lnTo>
                    <a:pt x="0" y="403860"/>
                  </a:lnTo>
                  <a:lnTo>
                    <a:pt x="1524" y="413004"/>
                  </a:lnTo>
                  <a:lnTo>
                    <a:pt x="4572" y="420624"/>
                  </a:lnTo>
                  <a:lnTo>
                    <a:pt x="7620" y="429768"/>
                  </a:lnTo>
                  <a:lnTo>
                    <a:pt x="10668" y="437388"/>
                  </a:lnTo>
                  <a:lnTo>
                    <a:pt x="15240" y="443484"/>
                  </a:lnTo>
                  <a:lnTo>
                    <a:pt x="16764" y="445008"/>
                  </a:lnTo>
                  <a:lnTo>
                    <a:pt x="25908" y="455676"/>
                  </a:lnTo>
                  <a:close/>
                </a:path>
                <a:path w="5207634" h="483235">
                  <a:moveTo>
                    <a:pt x="5181600" y="83820"/>
                  </a:moveTo>
                  <a:lnTo>
                    <a:pt x="5181600" y="25908"/>
                  </a:lnTo>
                  <a:lnTo>
                    <a:pt x="5180076" y="25908"/>
                  </a:lnTo>
                  <a:lnTo>
                    <a:pt x="5169408" y="16764"/>
                  </a:lnTo>
                  <a:lnTo>
                    <a:pt x="5167884" y="15240"/>
                  </a:lnTo>
                  <a:lnTo>
                    <a:pt x="5160264" y="10668"/>
                  </a:lnTo>
                  <a:lnTo>
                    <a:pt x="5152644" y="7620"/>
                  </a:lnTo>
                  <a:lnTo>
                    <a:pt x="5143500" y="4572"/>
                  </a:lnTo>
                  <a:lnTo>
                    <a:pt x="5135880" y="1524"/>
                  </a:lnTo>
                  <a:lnTo>
                    <a:pt x="5126736" y="0"/>
                  </a:lnTo>
                  <a:lnTo>
                    <a:pt x="79248" y="0"/>
                  </a:lnTo>
                  <a:lnTo>
                    <a:pt x="70104" y="1524"/>
                  </a:lnTo>
                  <a:lnTo>
                    <a:pt x="62484" y="4572"/>
                  </a:lnTo>
                  <a:lnTo>
                    <a:pt x="53340" y="7620"/>
                  </a:lnTo>
                  <a:lnTo>
                    <a:pt x="45720" y="10668"/>
                  </a:lnTo>
                  <a:lnTo>
                    <a:pt x="39624" y="15240"/>
                  </a:lnTo>
                  <a:lnTo>
                    <a:pt x="38100" y="16764"/>
                  </a:lnTo>
                  <a:lnTo>
                    <a:pt x="27432" y="25908"/>
                  </a:lnTo>
                  <a:lnTo>
                    <a:pt x="25908" y="25908"/>
                  </a:lnTo>
                  <a:lnTo>
                    <a:pt x="25908" y="82296"/>
                  </a:lnTo>
                  <a:lnTo>
                    <a:pt x="30480" y="64008"/>
                  </a:lnTo>
                  <a:lnTo>
                    <a:pt x="33528" y="57912"/>
                  </a:lnTo>
                  <a:lnTo>
                    <a:pt x="35052" y="55626"/>
                  </a:lnTo>
                  <a:lnTo>
                    <a:pt x="35052" y="54864"/>
                  </a:lnTo>
                  <a:lnTo>
                    <a:pt x="42672" y="46155"/>
                  </a:lnTo>
                  <a:lnTo>
                    <a:pt x="42672" y="45720"/>
                  </a:lnTo>
                  <a:lnTo>
                    <a:pt x="45720" y="42672"/>
                  </a:lnTo>
                  <a:lnTo>
                    <a:pt x="45720" y="43053"/>
                  </a:lnTo>
                  <a:lnTo>
                    <a:pt x="54864" y="35052"/>
                  </a:lnTo>
                  <a:lnTo>
                    <a:pt x="54864" y="35814"/>
                  </a:lnTo>
                  <a:lnTo>
                    <a:pt x="65532" y="30480"/>
                  </a:lnTo>
                  <a:lnTo>
                    <a:pt x="70104" y="28956"/>
                  </a:lnTo>
                  <a:lnTo>
                    <a:pt x="77724" y="27432"/>
                  </a:lnTo>
                  <a:lnTo>
                    <a:pt x="83820" y="25908"/>
                  </a:lnTo>
                  <a:lnTo>
                    <a:pt x="5125212" y="25908"/>
                  </a:lnTo>
                  <a:lnTo>
                    <a:pt x="5143500" y="30480"/>
                  </a:lnTo>
                  <a:lnTo>
                    <a:pt x="5149596" y="33528"/>
                  </a:lnTo>
                  <a:lnTo>
                    <a:pt x="5152644" y="35560"/>
                  </a:lnTo>
                  <a:lnTo>
                    <a:pt x="5152644" y="35052"/>
                  </a:lnTo>
                  <a:lnTo>
                    <a:pt x="5161788" y="43053"/>
                  </a:lnTo>
                  <a:lnTo>
                    <a:pt x="5161788" y="42672"/>
                  </a:lnTo>
                  <a:lnTo>
                    <a:pt x="5164836" y="45720"/>
                  </a:lnTo>
                  <a:lnTo>
                    <a:pt x="5164836" y="46736"/>
                  </a:lnTo>
                  <a:lnTo>
                    <a:pt x="5170932" y="54864"/>
                  </a:lnTo>
                  <a:lnTo>
                    <a:pt x="5170932" y="53340"/>
                  </a:lnTo>
                  <a:lnTo>
                    <a:pt x="5177028" y="65532"/>
                  </a:lnTo>
                  <a:lnTo>
                    <a:pt x="5178552" y="70104"/>
                  </a:lnTo>
                  <a:lnTo>
                    <a:pt x="5180076" y="77724"/>
                  </a:lnTo>
                  <a:lnTo>
                    <a:pt x="5181600" y="83820"/>
                  </a:lnTo>
                  <a:close/>
                </a:path>
                <a:path w="5207634" h="483235">
                  <a:moveTo>
                    <a:pt x="36576" y="429768"/>
                  </a:moveTo>
                  <a:lnTo>
                    <a:pt x="30480" y="417576"/>
                  </a:lnTo>
                  <a:lnTo>
                    <a:pt x="25908" y="399288"/>
                  </a:lnTo>
                  <a:lnTo>
                    <a:pt x="25908" y="457200"/>
                  </a:lnTo>
                  <a:lnTo>
                    <a:pt x="27432" y="457200"/>
                  </a:lnTo>
                  <a:lnTo>
                    <a:pt x="35052" y="463731"/>
                  </a:lnTo>
                  <a:lnTo>
                    <a:pt x="35052" y="428244"/>
                  </a:lnTo>
                  <a:lnTo>
                    <a:pt x="36576" y="429768"/>
                  </a:lnTo>
                  <a:close/>
                </a:path>
                <a:path w="5207634" h="483235">
                  <a:moveTo>
                    <a:pt x="36576" y="53340"/>
                  </a:moveTo>
                  <a:lnTo>
                    <a:pt x="35052" y="54864"/>
                  </a:lnTo>
                  <a:lnTo>
                    <a:pt x="35052" y="55626"/>
                  </a:lnTo>
                  <a:lnTo>
                    <a:pt x="36576" y="53340"/>
                  </a:lnTo>
                  <a:close/>
                </a:path>
                <a:path w="5207634" h="483235">
                  <a:moveTo>
                    <a:pt x="43780" y="438219"/>
                  </a:moveTo>
                  <a:lnTo>
                    <a:pt x="35052" y="428244"/>
                  </a:lnTo>
                  <a:lnTo>
                    <a:pt x="35052" y="463731"/>
                  </a:lnTo>
                  <a:lnTo>
                    <a:pt x="38100" y="466344"/>
                  </a:lnTo>
                  <a:lnTo>
                    <a:pt x="39624" y="467868"/>
                  </a:lnTo>
                  <a:lnTo>
                    <a:pt x="42672" y="469696"/>
                  </a:lnTo>
                  <a:lnTo>
                    <a:pt x="42672" y="437388"/>
                  </a:lnTo>
                  <a:lnTo>
                    <a:pt x="43780" y="438219"/>
                  </a:lnTo>
                  <a:close/>
                </a:path>
                <a:path w="5207634" h="483235">
                  <a:moveTo>
                    <a:pt x="45720" y="42672"/>
                  </a:moveTo>
                  <a:lnTo>
                    <a:pt x="42672" y="45720"/>
                  </a:lnTo>
                  <a:lnTo>
                    <a:pt x="44297" y="44297"/>
                  </a:lnTo>
                  <a:lnTo>
                    <a:pt x="45720" y="42672"/>
                  </a:lnTo>
                  <a:close/>
                </a:path>
                <a:path w="5207634" h="483235">
                  <a:moveTo>
                    <a:pt x="44297" y="44297"/>
                  </a:moveTo>
                  <a:lnTo>
                    <a:pt x="42672" y="45720"/>
                  </a:lnTo>
                  <a:lnTo>
                    <a:pt x="42672" y="46155"/>
                  </a:lnTo>
                  <a:lnTo>
                    <a:pt x="44297" y="44297"/>
                  </a:lnTo>
                  <a:close/>
                </a:path>
                <a:path w="5207634" h="483235">
                  <a:moveTo>
                    <a:pt x="45720" y="440436"/>
                  </a:moveTo>
                  <a:lnTo>
                    <a:pt x="43780" y="438219"/>
                  </a:lnTo>
                  <a:lnTo>
                    <a:pt x="42672" y="437388"/>
                  </a:lnTo>
                  <a:lnTo>
                    <a:pt x="45720" y="440436"/>
                  </a:lnTo>
                  <a:close/>
                </a:path>
                <a:path w="5207634" h="483235">
                  <a:moveTo>
                    <a:pt x="45720" y="471525"/>
                  </a:moveTo>
                  <a:lnTo>
                    <a:pt x="45720" y="440436"/>
                  </a:lnTo>
                  <a:lnTo>
                    <a:pt x="42672" y="437388"/>
                  </a:lnTo>
                  <a:lnTo>
                    <a:pt x="42672" y="469696"/>
                  </a:lnTo>
                  <a:lnTo>
                    <a:pt x="45720" y="471525"/>
                  </a:lnTo>
                  <a:close/>
                </a:path>
                <a:path w="5207634" h="483235">
                  <a:moveTo>
                    <a:pt x="54864" y="446532"/>
                  </a:moveTo>
                  <a:lnTo>
                    <a:pt x="43780" y="438219"/>
                  </a:lnTo>
                  <a:lnTo>
                    <a:pt x="45720" y="440436"/>
                  </a:lnTo>
                  <a:lnTo>
                    <a:pt x="45720" y="471525"/>
                  </a:lnTo>
                  <a:lnTo>
                    <a:pt x="47244" y="472440"/>
                  </a:lnTo>
                  <a:lnTo>
                    <a:pt x="53340" y="474878"/>
                  </a:lnTo>
                  <a:lnTo>
                    <a:pt x="53340" y="446532"/>
                  </a:lnTo>
                  <a:lnTo>
                    <a:pt x="54864" y="446532"/>
                  </a:lnTo>
                  <a:close/>
                </a:path>
                <a:path w="5207634" h="483235">
                  <a:moveTo>
                    <a:pt x="45720" y="43053"/>
                  </a:moveTo>
                  <a:lnTo>
                    <a:pt x="45720" y="42672"/>
                  </a:lnTo>
                  <a:lnTo>
                    <a:pt x="44297" y="44297"/>
                  </a:lnTo>
                  <a:lnTo>
                    <a:pt x="45720" y="43053"/>
                  </a:lnTo>
                  <a:close/>
                </a:path>
                <a:path w="5207634" h="483235">
                  <a:moveTo>
                    <a:pt x="54864" y="35814"/>
                  </a:moveTo>
                  <a:lnTo>
                    <a:pt x="54864" y="35052"/>
                  </a:lnTo>
                  <a:lnTo>
                    <a:pt x="53340" y="36576"/>
                  </a:lnTo>
                  <a:lnTo>
                    <a:pt x="54864" y="35814"/>
                  </a:lnTo>
                  <a:close/>
                </a:path>
                <a:path w="5207634" h="483235">
                  <a:moveTo>
                    <a:pt x="5163616" y="438302"/>
                  </a:moveTo>
                  <a:lnTo>
                    <a:pt x="5123688" y="457200"/>
                  </a:lnTo>
                  <a:lnTo>
                    <a:pt x="82296" y="457200"/>
                  </a:lnTo>
                  <a:lnTo>
                    <a:pt x="64008" y="452628"/>
                  </a:lnTo>
                  <a:lnTo>
                    <a:pt x="57912" y="449580"/>
                  </a:lnTo>
                  <a:lnTo>
                    <a:pt x="53340" y="446532"/>
                  </a:lnTo>
                  <a:lnTo>
                    <a:pt x="53340" y="474878"/>
                  </a:lnTo>
                  <a:lnTo>
                    <a:pt x="62484" y="478536"/>
                  </a:lnTo>
                  <a:lnTo>
                    <a:pt x="71628" y="481584"/>
                  </a:lnTo>
                  <a:lnTo>
                    <a:pt x="80772" y="483108"/>
                  </a:lnTo>
                  <a:lnTo>
                    <a:pt x="5119116" y="483108"/>
                  </a:lnTo>
                  <a:lnTo>
                    <a:pt x="5128260" y="481584"/>
                  </a:lnTo>
                  <a:lnTo>
                    <a:pt x="5137404" y="481584"/>
                  </a:lnTo>
                  <a:lnTo>
                    <a:pt x="5145024" y="478536"/>
                  </a:lnTo>
                  <a:lnTo>
                    <a:pt x="5154168" y="475488"/>
                  </a:lnTo>
                  <a:lnTo>
                    <a:pt x="5161788" y="472440"/>
                  </a:lnTo>
                  <a:lnTo>
                    <a:pt x="5161788" y="440436"/>
                  </a:lnTo>
                  <a:lnTo>
                    <a:pt x="5163616" y="438302"/>
                  </a:lnTo>
                  <a:close/>
                </a:path>
                <a:path w="5207634" h="483235">
                  <a:moveTo>
                    <a:pt x="5154168" y="36576"/>
                  </a:moveTo>
                  <a:lnTo>
                    <a:pt x="5152644" y="35052"/>
                  </a:lnTo>
                  <a:lnTo>
                    <a:pt x="5152644" y="35560"/>
                  </a:lnTo>
                  <a:lnTo>
                    <a:pt x="5154168" y="36576"/>
                  </a:lnTo>
                  <a:close/>
                </a:path>
                <a:path w="5207634" h="483235">
                  <a:moveTo>
                    <a:pt x="5164836" y="45720"/>
                  </a:moveTo>
                  <a:lnTo>
                    <a:pt x="5161788" y="42672"/>
                  </a:lnTo>
                  <a:lnTo>
                    <a:pt x="5162619" y="43780"/>
                  </a:lnTo>
                  <a:lnTo>
                    <a:pt x="5164836" y="45720"/>
                  </a:lnTo>
                  <a:close/>
                </a:path>
                <a:path w="5207634" h="483235">
                  <a:moveTo>
                    <a:pt x="5162619" y="43780"/>
                  </a:moveTo>
                  <a:lnTo>
                    <a:pt x="5161788" y="42672"/>
                  </a:lnTo>
                  <a:lnTo>
                    <a:pt x="5161788" y="43053"/>
                  </a:lnTo>
                  <a:lnTo>
                    <a:pt x="5162619" y="43780"/>
                  </a:lnTo>
                  <a:close/>
                </a:path>
                <a:path w="5207634" h="483235">
                  <a:moveTo>
                    <a:pt x="5164836" y="437388"/>
                  </a:moveTo>
                  <a:lnTo>
                    <a:pt x="5163616" y="438302"/>
                  </a:lnTo>
                  <a:lnTo>
                    <a:pt x="5161788" y="440436"/>
                  </a:lnTo>
                  <a:lnTo>
                    <a:pt x="5164836" y="437388"/>
                  </a:lnTo>
                  <a:close/>
                </a:path>
                <a:path w="5207634" h="483235">
                  <a:moveTo>
                    <a:pt x="5164836" y="470001"/>
                  </a:moveTo>
                  <a:lnTo>
                    <a:pt x="5164836" y="437388"/>
                  </a:lnTo>
                  <a:lnTo>
                    <a:pt x="5161788" y="440436"/>
                  </a:lnTo>
                  <a:lnTo>
                    <a:pt x="5161788" y="472440"/>
                  </a:lnTo>
                  <a:lnTo>
                    <a:pt x="5164836" y="470001"/>
                  </a:lnTo>
                  <a:close/>
                </a:path>
                <a:path w="5207634" h="483235">
                  <a:moveTo>
                    <a:pt x="5164836" y="46736"/>
                  </a:moveTo>
                  <a:lnTo>
                    <a:pt x="5164836" y="45720"/>
                  </a:lnTo>
                  <a:lnTo>
                    <a:pt x="5162619" y="43780"/>
                  </a:lnTo>
                  <a:lnTo>
                    <a:pt x="5164836" y="46736"/>
                  </a:lnTo>
                  <a:close/>
                </a:path>
                <a:path w="5207634" h="483235">
                  <a:moveTo>
                    <a:pt x="5181600" y="457200"/>
                  </a:moveTo>
                  <a:lnTo>
                    <a:pt x="5181600" y="400812"/>
                  </a:lnTo>
                  <a:lnTo>
                    <a:pt x="5177028" y="419100"/>
                  </a:lnTo>
                  <a:lnTo>
                    <a:pt x="5173980" y="425196"/>
                  </a:lnTo>
                  <a:lnTo>
                    <a:pt x="5170932" y="429768"/>
                  </a:lnTo>
                  <a:lnTo>
                    <a:pt x="5163616" y="438302"/>
                  </a:lnTo>
                  <a:lnTo>
                    <a:pt x="5164836" y="437388"/>
                  </a:lnTo>
                  <a:lnTo>
                    <a:pt x="5164836" y="470001"/>
                  </a:lnTo>
                  <a:lnTo>
                    <a:pt x="5169408" y="466344"/>
                  </a:lnTo>
                  <a:lnTo>
                    <a:pt x="5180076" y="457200"/>
                  </a:lnTo>
                  <a:lnTo>
                    <a:pt x="5181600" y="457200"/>
                  </a:lnTo>
                  <a:close/>
                </a:path>
                <a:path w="5207634" h="483235">
                  <a:moveTo>
                    <a:pt x="5207508" y="402336"/>
                  </a:moveTo>
                  <a:lnTo>
                    <a:pt x="5207508" y="88392"/>
                  </a:lnTo>
                  <a:lnTo>
                    <a:pt x="5205984" y="79248"/>
                  </a:lnTo>
                  <a:lnTo>
                    <a:pt x="5205984" y="70104"/>
                  </a:lnTo>
                  <a:lnTo>
                    <a:pt x="5202936" y="62484"/>
                  </a:lnTo>
                  <a:lnTo>
                    <a:pt x="5199888" y="53340"/>
                  </a:lnTo>
                  <a:lnTo>
                    <a:pt x="5196840" y="45720"/>
                  </a:lnTo>
                  <a:lnTo>
                    <a:pt x="5192268" y="39624"/>
                  </a:lnTo>
                  <a:lnTo>
                    <a:pt x="5190744" y="38100"/>
                  </a:lnTo>
                  <a:lnTo>
                    <a:pt x="5181600" y="27432"/>
                  </a:lnTo>
                  <a:lnTo>
                    <a:pt x="5181600" y="455676"/>
                  </a:lnTo>
                  <a:lnTo>
                    <a:pt x="5192268" y="443484"/>
                  </a:lnTo>
                  <a:lnTo>
                    <a:pt x="5196840" y="435864"/>
                  </a:lnTo>
                  <a:lnTo>
                    <a:pt x="5199888" y="428244"/>
                  </a:lnTo>
                  <a:lnTo>
                    <a:pt x="5202936" y="419100"/>
                  </a:lnTo>
                  <a:lnTo>
                    <a:pt x="5205984" y="411480"/>
                  </a:lnTo>
                  <a:lnTo>
                    <a:pt x="5207508" y="402336"/>
                  </a:lnTo>
                  <a:close/>
                </a:path>
              </a:pathLst>
            </a:custGeom>
            <a:solidFill>
              <a:srgbClr val="9AB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131840" y="2598648"/>
            <a:ext cx="2351065" cy="247826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algn="ctr">
              <a:spcBef>
                <a:spcPts val="86"/>
              </a:spcBef>
            </a:pPr>
            <a:r>
              <a:rPr lang="sr-Cyrl-RS" sz="1539" b="1" spc="-4" dirty="0" smtClean="0">
                <a:latin typeface="Times New Roman"/>
                <a:cs typeface="Times New Roman"/>
              </a:rPr>
              <a:t>Алкалоиди у облику соли</a:t>
            </a:r>
            <a:endParaRPr sz="1539" dirty="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154430" y="2983522"/>
            <a:ext cx="249234" cy="547337"/>
            <a:chOff x="4858375" y="2622804"/>
            <a:chExt cx="291465" cy="640080"/>
          </a:xfrm>
        </p:grpSpPr>
        <p:sp>
          <p:nvSpPr>
            <p:cNvPr id="14" name="object 14"/>
            <p:cNvSpPr/>
            <p:nvPr/>
          </p:nvSpPr>
          <p:spPr>
            <a:xfrm>
              <a:off x="4888854" y="2634995"/>
              <a:ext cx="228600" cy="609600"/>
            </a:xfrm>
            <a:custGeom>
              <a:avLst/>
              <a:gdLst/>
              <a:ahLst/>
              <a:cxnLst/>
              <a:rect l="l" t="t" r="r" b="b"/>
              <a:pathLst>
                <a:path w="228600" h="609600">
                  <a:moveTo>
                    <a:pt x="228599" y="495299"/>
                  </a:moveTo>
                  <a:lnTo>
                    <a:pt x="172211" y="495299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495299"/>
                  </a:lnTo>
                  <a:lnTo>
                    <a:pt x="0" y="495299"/>
                  </a:lnTo>
                  <a:lnTo>
                    <a:pt x="114299" y="609599"/>
                  </a:lnTo>
                  <a:lnTo>
                    <a:pt x="228599" y="495299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858375" y="2622804"/>
              <a:ext cx="291465" cy="640080"/>
            </a:xfrm>
            <a:custGeom>
              <a:avLst/>
              <a:gdLst/>
              <a:ahLst/>
              <a:cxnLst/>
              <a:rect l="l" t="t" r="r" b="b"/>
              <a:pathLst>
                <a:path w="291464" h="640079">
                  <a:moveTo>
                    <a:pt x="88392" y="495300"/>
                  </a:moveTo>
                  <a:lnTo>
                    <a:pt x="0" y="495300"/>
                  </a:lnTo>
                  <a:lnTo>
                    <a:pt x="30480" y="525780"/>
                  </a:lnTo>
                  <a:lnTo>
                    <a:pt x="30480" y="521208"/>
                  </a:lnTo>
                  <a:lnTo>
                    <a:pt x="39624" y="499872"/>
                  </a:lnTo>
                  <a:lnTo>
                    <a:pt x="60960" y="521208"/>
                  </a:lnTo>
                  <a:lnTo>
                    <a:pt x="76200" y="521208"/>
                  </a:lnTo>
                  <a:lnTo>
                    <a:pt x="76200" y="507492"/>
                  </a:lnTo>
                  <a:lnTo>
                    <a:pt x="88392" y="495300"/>
                  </a:lnTo>
                  <a:close/>
                </a:path>
                <a:path w="291464" h="640079">
                  <a:moveTo>
                    <a:pt x="60960" y="521208"/>
                  </a:moveTo>
                  <a:lnTo>
                    <a:pt x="39624" y="499872"/>
                  </a:lnTo>
                  <a:lnTo>
                    <a:pt x="30480" y="521208"/>
                  </a:lnTo>
                  <a:lnTo>
                    <a:pt x="60960" y="521208"/>
                  </a:lnTo>
                  <a:close/>
                </a:path>
                <a:path w="291464" h="640079">
                  <a:moveTo>
                    <a:pt x="145542" y="605790"/>
                  </a:moveTo>
                  <a:lnTo>
                    <a:pt x="60960" y="521208"/>
                  </a:lnTo>
                  <a:lnTo>
                    <a:pt x="30480" y="521208"/>
                  </a:lnTo>
                  <a:lnTo>
                    <a:pt x="30480" y="525780"/>
                  </a:lnTo>
                  <a:lnTo>
                    <a:pt x="137160" y="632460"/>
                  </a:lnTo>
                  <a:lnTo>
                    <a:pt x="137160" y="614172"/>
                  </a:lnTo>
                  <a:lnTo>
                    <a:pt x="145542" y="605790"/>
                  </a:lnTo>
                  <a:close/>
                </a:path>
                <a:path w="291464" h="640079">
                  <a:moveTo>
                    <a:pt x="214884" y="495300"/>
                  </a:moveTo>
                  <a:lnTo>
                    <a:pt x="214884" y="0"/>
                  </a:lnTo>
                  <a:lnTo>
                    <a:pt x="76200" y="0"/>
                  </a:lnTo>
                  <a:lnTo>
                    <a:pt x="76200" y="495300"/>
                  </a:lnTo>
                  <a:lnTo>
                    <a:pt x="88392" y="495300"/>
                  </a:lnTo>
                  <a:lnTo>
                    <a:pt x="88392" y="25908"/>
                  </a:lnTo>
                  <a:lnTo>
                    <a:pt x="100584" y="12192"/>
                  </a:lnTo>
                  <a:lnTo>
                    <a:pt x="100584" y="25908"/>
                  </a:lnTo>
                  <a:lnTo>
                    <a:pt x="190500" y="25908"/>
                  </a:lnTo>
                  <a:lnTo>
                    <a:pt x="190500" y="12192"/>
                  </a:lnTo>
                  <a:lnTo>
                    <a:pt x="202692" y="25908"/>
                  </a:lnTo>
                  <a:lnTo>
                    <a:pt x="202692" y="495300"/>
                  </a:lnTo>
                  <a:lnTo>
                    <a:pt x="214884" y="495300"/>
                  </a:lnTo>
                  <a:close/>
                </a:path>
                <a:path w="291464" h="640079">
                  <a:moveTo>
                    <a:pt x="100584" y="521208"/>
                  </a:moveTo>
                  <a:lnTo>
                    <a:pt x="100584" y="25908"/>
                  </a:lnTo>
                  <a:lnTo>
                    <a:pt x="88392" y="25908"/>
                  </a:lnTo>
                  <a:lnTo>
                    <a:pt x="88392" y="495300"/>
                  </a:lnTo>
                  <a:lnTo>
                    <a:pt x="76200" y="507492"/>
                  </a:lnTo>
                  <a:lnTo>
                    <a:pt x="76200" y="521208"/>
                  </a:lnTo>
                  <a:lnTo>
                    <a:pt x="100584" y="521208"/>
                  </a:lnTo>
                  <a:close/>
                </a:path>
                <a:path w="291464" h="640079">
                  <a:moveTo>
                    <a:pt x="100584" y="25908"/>
                  </a:moveTo>
                  <a:lnTo>
                    <a:pt x="100584" y="12192"/>
                  </a:lnTo>
                  <a:lnTo>
                    <a:pt x="88392" y="25908"/>
                  </a:lnTo>
                  <a:lnTo>
                    <a:pt x="100584" y="25908"/>
                  </a:lnTo>
                  <a:close/>
                </a:path>
                <a:path w="291464" h="640079">
                  <a:moveTo>
                    <a:pt x="153924" y="614172"/>
                  </a:moveTo>
                  <a:lnTo>
                    <a:pt x="145542" y="605790"/>
                  </a:lnTo>
                  <a:lnTo>
                    <a:pt x="137160" y="614172"/>
                  </a:lnTo>
                  <a:lnTo>
                    <a:pt x="153924" y="614172"/>
                  </a:lnTo>
                  <a:close/>
                </a:path>
                <a:path w="291464" h="640079">
                  <a:moveTo>
                    <a:pt x="153924" y="631031"/>
                  </a:moveTo>
                  <a:lnTo>
                    <a:pt x="153924" y="614172"/>
                  </a:lnTo>
                  <a:lnTo>
                    <a:pt x="137160" y="614172"/>
                  </a:lnTo>
                  <a:lnTo>
                    <a:pt x="137160" y="632460"/>
                  </a:lnTo>
                  <a:lnTo>
                    <a:pt x="144780" y="640080"/>
                  </a:lnTo>
                  <a:lnTo>
                    <a:pt x="153924" y="631031"/>
                  </a:lnTo>
                  <a:close/>
                </a:path>
                <a:path w="291464" h="640079">
                  <a:moveTo>
                    <a:pt x="259080" y="526970"/>
                  </a:moveTo>
                  <a:lnTo>
                    <a:pt x="259080" y="521208"/>
                  </a:lnTo>
                  <a:lnTo>
                    <a:pt x="230124" y="521208"/>
                  </a:lnTo>
                  <a:lnTo>
                    <a:pt x="145542" y="605790"/>
                  </a:lnTo>
                  <a:lnTo>
                    <a:pt x="153924" y="614172"/>
                  </a:lnTo>
                  <a:lnTo>
                    <a:pt x="153924" y="631031"/>
                  </a:lnTo>
                  <a:lnTo>
                    <a:pt x="259080" y="526970"/>
                  </a:lnTo>
                  <a:close/>
                </a:path>
                <a:path w="291464" h="640079">
                  <a:moveTo>
                    <a:pt x="202692" y="25908"/>
                  </a:moveTo>
                  <a:lnTo>
                    <a:pt x="190500" y="12192"/>
                  </a:lnTo>
                  <a:lnTo>
                    <a:pt x="190500" y="25908"/>
                  </a:lnTo>
                  <a:lnTo>
                    <a:pt x="202692" y="25908"/>
                  </a:lnTo>
                  <a:close/>
                </a:path>
                <a:path w="291464" h="640079">
                  <a:moveTo>
                    <a:pt x="214884" y="521208"/>
                  </a:moveTo>
                  <a:lnTo>
                    <a:pt x="214884" y="507492"/>
                  </a:lnTo>
                  <a:lnTo>
                    <a:pt x="202692" y="495300"/>
                  </a:lnTo>
                  <a:lnTo>
                    <a:pt x="202692" y="25908"/>
                  </a:lnTo>
                  <a:lnTo>
                    <a:pt x="190500" y="25908"/>
                  </a:lnTo>
                  <a:lnTo>
                    <a:pt x="190500" y="521208"/>
                  </a:lnTo>
                  <a:lnTo>
                    <a:pt x="214884" y="521208"/>
                  </a:lnTo>
                  <a:close/>
                </a:path>
                <a:path w="291464" h="640079">
                  <a:moveTo>
                    <a:pt x="291084" y="495300"/>
                  </a:moveTo>
                  <a:lnTo>
                    <a:pt x="202692" y="495300"/>
                  </a:lnTo>
                  <a:lnTo>
                    <a:pt x="214884" y="507492"/>
                  </a:lnTo>
                  <a:lnTo>
                    <a:pt x="214884" y="521208"/>
                  </a:lnTo>
                  <a:lnTo>
                    <a:pt x="230124" y="521208"/>
                  </a:lnTo>
                  <a:lnTo>
                    <a:pt x="251460" y="499872"/>
                  </a:lnTo>
                  <a:lnTo>
                    <a:pt x="259080" y="521208"/>
                  </a:lnTo>
                  <a:lnTo>
                    <a:pt x="259080" y="526970"/>
                  </a:lnTo>
                  <a:lnTo>
                    <a:pt x="291084" y="495300"/>
                  </a:lnTo>
                  <a:close/>
                </a:path>
                <a:path w="291464" h="640079">
                  <a:moveTo>
                    <a:pt x="259080" y="521208"/>
                  </a:moveTo>
                  <a:lnTo>
                    <a:pt x="251460" y="499872"/>
                  </a:lnTo>
                  <a:lnTo>
                    <a:pt x="230124" y="521208"/>
                  </a:lnTo>
                  <a:lnTo>
                    <a:pt x="259080" y="521208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/>
          <p:nvPr/>
        </p:nvSpPr>
        <p:spPr>
          <a:xfrm>
            <a:off x="2345611" y="3569954"/>
            <a:ext cx="4453085" cy="401815"/>
          </a:xfrm>
          <a:custGeom>
            <a:avLst/>
            <a:gdLst/>
            <a:ahLst/>
            <a:cxnLst/>
            <a:rect l="l" t="t" r="r" b="b"/>
            <a:pathLst>
              <a:path w="5207634" h="469900">
                <a:moveTo>
                  <a:pt x="25908" y="455676"/>
                </a:moveTo>
                <a:lnTo>
                  <a:pt x="25908" y="27432"/>
                </a:lnTo>
                <a:lnTo>
                  <a:pt x="16764" y="38100"/>
                </a:lnTo>
                <a:lnTo>
                  <a:pt x="15240" y="39624"/>
                </a:lnTo>
                <a:lnTo>
                  <a:pt x="10668" y="47244"/>
                </a:lnTo>
                <a:lnTo>
                  <a:pt x="4572" y="62484"/>
                </a:lnTo>
                <a:lnTo>
                  <a:pt x="1524" y="71628"/>
                </a:lnTo>
                <a:lnTo>
                  <a:pt x="0" y="80772"/>
                </a:lnTo>
                <a:lnTo>
                  <a:pt x="0" y="403860"/>
                </a:lnTo>
                <a:lnTo>
                  <a:pt x="1524" y="413004"/>
                </a:lnTo>
                <a:lnTo>
                  <a:pt x="4572" y="420624"/>
                </a:lnTo>
                <a:lnTo>
                  <a:pt x="7620" y="429768"/>
                </a:lnTo>
                <a:lnTo>
                  <a:pt x="10668" y="437388"/>
                </a:lnTo>
                <a:lnTo>
                  <a:pt x="15240" y="443484"/>
                </a:lnTo>
                <a:lnTo>
                  <a:pt x="16764" y="445008"/>
                </a:lnTo>
                <a:lnTo>
                  <a:pt x="25908" y="455676"/>
                </a:lnTo>
                <a:close/>
              </a:path>
              <a:path w="5207634" h="469900">
                <a:moveTo>
                  <a:pt x="5181600" y="83820"/>
                </a:moveTo>
                <a:lnTo>
                  <a:pt x="5181600" y="25908"/>
                </a:lnTo>
                <a:lnTo>
                  <a:pt x="5180076" y="25908"/>
                </a:lnTo>
                <a:lnTo>
                  <a:pt x="5169408" y="16764"/>
                </a:lnTo>
                <a:lnTo>
                  <a:pt x="5167884" y="15240"/>
                </a:lnTo>
                <a:lnTo>
                  <a:pt x="5160264" y="10668"/>
                </a:lnTo>
                <a:lnTo>
                  <a:pt x="5152644" y="7620"/>
                </a:lnTo>
                <a:lnTo>
                  <a:pt x="5143500" y="4572"/>
                </a:lnTo>
                <a:lnTo>
                  <a:pt x="5135880" y="1524"/>
                </a:lnTo>
                <a:lnTo>
                  <a:pt x="5126736" y="0"/>
                </a:lnTo>
                <a:lnTo>
                  <a:pt x="79248" y="0"/>
                </a:lnTo>
                <a:lnTo>
                  <a:pt x="70104" y="1524"/>
                </a:lnTo>
                <a:lnTo>
                  <a:pt x="62484" y="4572"/>
                </a:lnTo>
                <a:lnTo>
                  <a:pt x="53340" y="7620"/>
                </a:lnTo>
                <a:lnTo>
                  <a:pt x="45720" y="10668"/>
                </a:lnTo>
                <a:lnTo>
                  <a:pt x="39624" y="15240"/>
                </a:lnTo>
                <a:lnTo>
                  <a:pt x="38100" y="16764"/>
                </a:lnTo>
                <a:lnTo>
                  <a:pt x="27432" y="25908"/>
                </a:lnTo>
                <a:lnTo>
                  <a:pt x="25908" y="25908"/>
                </a:lnTo>
                <a:lnTo>
                  <a:pt x="25908" y="82296"/>
                </a:lnTo>
                <a:lnTo>
                  <a:pt x="30480" y="64008"/>
                </a:lnTo>
                <a:lnTo>
                  <a:pt x="33528" y="57912"/>
                </a:lnTo>
                <a:lnTo>
                  <a:pt x="35052" y="55626"/>
                </a:lnTo>
                <a:lnTo>
                  <a:pt x="35052" y="54864"/>
                </a:lnTo>
                <a:lnTo>
                  <a:pt x="42672" y="46155"/>
                </a:lnTo>
                <a:lnTo>
                  <a:pt x="42672" y="45720"/>
                </a:lnTo>
                <a:lnTo>
                  <a:pt x="45720" y="42672"/>
                </a:lnTo>
                <a:lnTo>
                  <a:pt x="45720" y="43053"/>
                </a:lnTo>
                <a:lnTo>
                  <a:pt x="54864" y="35052"/>
                </a:lnTo>
                <a:lnTo>
                  <a:pt x="54864" y="35814"/>
                </a:lnTo>
                <a:lnTo>
                  <a:pt x="65532" y="30480"/>
                </a:lnTo>
                <a:lnTo>
                  <a:pt x="70104" y="28956"/>
                </a:lnTo>
                <a:lnTo>
                  <a:pt x="77724" y="27432"/>
                </a:lnTo>
                <a:lnTo>
                  <a:pt x="83820" y="25908"/>
                </a:lnTo>
                <a:lnTo>
                  <a:pt x="5125212" y="25908"/>
                </a:lnTo>
                <a:lnTo>
                  <a:pt x="5143500" y="30480"/>
                </a:lnTo>
                <a:lnTo>
                  <a:pt x="5149596" y="33528"/>
                </a:lnTo>
                <a:lnTo>
                  <a:pt x="5152644" y="35560"/>
                </a:lnTo>
                <a:lnTo>
                  <a:pt x="5152644" y="35052"/>
                </a:lnTo>
                <a:lnTo>
                  <a:pt x="5161788" y="43053"/>
                </a:lnTo>
                <a:lnTo>
                  <a:pt x="5161788" y="42672"/>
                </a:lnTo>
                <a:lnTo>
                  <a:pt x="5164836" y="45720"/>
                </a:lnTo>
                <a:lnTo>
                  <a:pt x="5164836" y="46736"/>
                </a:lnTo>
                <a:lnTo>
                  <a:pt x="5170932" y="54864"/>
                </a:lnTo>
                <a:lnTo>
                  <a:pt x="5170932" y="53340"/>
                </a:lnTo>
                <a:lnTo>
                  <a:pt x="5177028" y="65532"/>
                </a:lnTo>
                <a:lnTo>
                  <a:pt x="5178552" y="70104"/>
                </a:lnTo>
                <a:lnTo>
                  <a:pt x="5180076" y="77724"/>
                </a:lnTo>
                <a:lnTo>
                  <a:pt x="5181600" y="83820"/>
                </a:lnTo>
                <a:close/>
              </a:path>
              <a:path w="5207634" h="469900">
                <a:moveTo>
                  <a:pt x="36576" y="429768"/>
                </a:moveTo>
                <a:lnTo>
                  <a:pt x="30480" y="417576"/>
                </a:lnTo>
                <a:lnTo>
                  <a:pt x="25908" y="399288"/>
                </a:lnTo>
                <a:lnTo>
                  <a:pt x="25908" y="457200"/>
                </a:lnTo>
                <a:lnTo>
                  <a:pt x="27432" y="457200"/>
                </a:lnTo>
                <a:lnTo>
                  <a:pt x="35052" y="463731"/>
                </a:lnTo>
                <a:lnTo>
                  <a:pt x="35052" y="428244"/>
                </a:lnTo>
                <a:lnTo>
                  <a:pt x="36576" y="429768"/>
                </a:lnTo>
                <a:close/>
              </a:path>
              <a:path w="5207634" h="469900">
                <a:moveTo>
                  <a:pt x="36576" y="53340"/>
                </a:moveTo>
                <a:lnTo>
                  <a:pt x="35052" y="54864"/>
                </a:lnTo>
                <a:lnTo>
                  <a:pt x="35052" y="55626"/>
                </a:lnTo>
                <a:lnTo>
                  <a:pt x="36576" y="53340"/>
                </a:lnTo>
                <a:close/>
              </a:path>
              <a:path w="5207634" h="469900">
                <a:moveTo>
                  <a:pt x="43780" y="438219"/>
                </a:moveTo>
                <a:lnTo>
                  <a:pt x="35052" y="428244"/>
                </a:lnTo>
                <a:lnTo>
                  <a:pt x="35052" y="463731"/>
                </a:lnTo>
                <a:lnTo>
                  <a:pt x="38100" y="466344"/>
                </a:lnTo>
                <a:lnTo>
                  <a:pt x="39624" y="467868"/>
                </a:lnTo>
                <a:lnTo>
                  <a:pt x="42164" y="469392"/>
                </a:lnTo>
                <a:lnTo>
                  <a:pt x="42672" y="469392"/>
                </a:lnTo>
                <a:lnTo>
                  <a:pt x="42672" y="437388"/>
                </a:lnTo>
                <a:lnTo>
                  <a:pt x="43780" y="438219"/>
                </a:lnTo>
                <a:close/>
              </a:path>
              <a:path w="5207634" h="469900">
                <a:moveTo>
                  <a:pt x="45720" y="42672"/>
                </a:moveTo>
                <a:lnTo>
                  <a:pt x="42672" y="45720"/>
                </a:lnTo>
                <a:lnTo>
                  <a:pt x="44297" y="44297"/>
                </a:lnTo>
                <a:lnTo>
                  <a:pt x="45720" y="42672"/>
                </a:lnTo>
                <a:close/>
              </a:path>
              <a:path w="5207634" h="469900">
                <a:moveTo>
                  <a:pt x="44297" y="44297"/>
                </a:moveTo>
                <a:lnTo>
                  <a:pt x="42672" y="45720"/>
                </a:lnTo>
                <a:lnTo>
                  <a:pt x="42672" y="46155"/>
                </a:lnTo>
                <a:lnTo>
                  <a:pt x="44297" y="44297"/>
                </a:lnTo>
                <a:close/>
              </a:path>
              <a:path w="5207634" h="469900">
                <a:moveTo>
                  <a:pt x="45720" y="440436"/>
                </a:moveTo>
                <a:lnTo>
                  <a:pt x="43780" y="438219"/>
                </a:lnTo>
                <a:lnTo>
                  <a:pt x="42672" y="437388"/>
                </a:lnTo>
                <a:lnTo>
                  <a:pt x="45720" y="440436"/>
                </a:lnTo>
                <a:close/>
              </a:path>
              <a:path w="5207634" h="469900">
                <a:moveTo>
                  <a:pt x="45720" y="469392"/>
                </a:moveTo>
                <a:lnTo>
                  <a:pt x="45720" y="440436"/>
                </a:lnTo>
                <a:lnTo>
                  <a:pt x="42672" y="437388"/>
                </a:lnTo>
                <a:lnTo>
                  <a:pt x="42672" y="469392"/>
                </a:lnTo>
                <a:lnTo>
                  <a:pt x="45720" y="469392"/>
                </a:lnTo>
                <a:close/>
              </a:path>
              <a:path w="5207634" h="469900">
                <a:moveTo>
                  <a:pt x="54864" y="446532"/>
                </a:moveTo>
                <a:lnTo>
                  <a:pt x="43780" y="438219"/>
                </a:lnTo>
                <a:lnTo>
                  <a:pt x="45720" y="440436"/>
                </a:lnTo>
                <a:lnTo>
                  <a:pt x="45720" y="469392"/>
                </a:lnTo>
                <a:lnTo>
                  <a:pt x="53340" y="469392"/>
                </a:lnTo>
                <a:lnTo>
                  <a:pt x="53340" y="446532"/>
                </a:lnTo>
                <a:lnTo>
                  <a:pt x="54864" y="446532"/>
                </a:lnTo>
                <a:close/>
              </a:path>
              <a:path w="5207634" h="469900">
                <a:moveTo>
                  <a:pt x="45720" y="43053"/>
                </a:moveTo>
                <a:lnTo>
                  <a:pt x="45720" y="42672"/>
                </a:lnTo>
                <a:lnTo>
                  <a:pt x="44297" y="44297"/>
                </a:lnTo>
                <a:lnTo>
                  <a:pt x="45720" y="43053"/>
                </a:lnTo>
                <a:close/>
              </a:path>
              <a:path w="5207634" h="469900">
                <a:moveTo>
                  <a:pt x="54864" y="35814"/>
                </a:moveTo>
                <a:lnTo>
                  <a:pt x="54864" y="35052"/>
                </a:lnTo>
                <a:lnTo>
                  <a:pt x="53340" y="36576"/>
                </a:lnTo>
                <a:lnTo>
                  <a:pt x="54864" y="35814"/>
                </a:lnTo>
                <a:close/>
              </a:path>
              <a:path w="5207634" h="469900">
                <a:moveTo>
                  <a:pt x="5163616" y="438302"/>
                </a:moveTo>
                <a:lnTo>
                  <a:pt x="5123688" y="457200"/>
                </a:lnTo>
                <a:lnTo>
                  <a:pt x="82296" y="457200"/>
                </a:lnTo>
                <a:lnTo>
                  <a:pt x="64008" y="452628"/>
                </a:lnTo>
                <a:lnTo>
                  <a:pt x="57912" y="449580"/>
                </a:lnTo>
                <a:lnTo>
                  <a:pt x="53340" y="446532"/>
                </a:lnTo>
                <a:lnTo>
                  <a:pt x="53340" y="469392"/>
                </a:lnTo>
                <a:lnTo>
                  <a:pt x="5161788" y="469392"/>
                </a:lnTo>
                <a:lnTo>
                  <a:pt x="5161788" y="440436"/>
                </a:lnTo>
                <a:lnTo>
                  <a:pt x="5163616" y="438302"/>
                </a:lnTo>
                <a:close/>
              </a:path>
              <a:path w="5207634" h="469900">
                <a:moveTo>
                  <a:pt x="5154168" y="36576"/>
                </a:moveTo>
                <a:lnTo>
                  <a:pt x="5152644" y="35052"/>
                </a:lnTo>
                <a:lnTo>
                  <a:pt x="5152644" y="35560"/>
                </a:lnTo>
                <a:lnTo>
                  <a:pt x="5154168" y="36576"/>
                </a:lnTo>
                <a:close/>
              </a:path>
              <a:path w="5207634" h="469900">
                <a:moveTo>
                  <a:pt x="5164836" y="45720"/>
                </a:moveTo>
                <a:lnTo>
                  <a:pt x="5161788" y="42672"/>
                </a:lnTo>
                <a:lnTo>
                  <a:pt x="5162619" y="43780"/>
                </a:lnTo>
                <a:lnTo>
                  <a:pt x="5164836" y="45720"/>
                </a:lnTo>
                <a:close/>
              </a:path>
              <a:path w="5207634" h="469900">
                <a:moveTo>
                  <a:pt x="5162619" y="43780"/>
                </a:moveTo>
                <a:lnTo>
                  <a:pt x="5161788" y="42672"/>
                </a:lnTo>
                <a:lnTo>
                  <a:pt x="5161788" y="43053"/>
                </a:lnTo>
                <a:lnTo>
                  <a:pt x="5162619" y="43780"/>
                </a:lnTo>
                <a:close/>
              </a:path>
              <a:path w="5207634" h="469900">
                <a:moveTo>
                  <a:pt x="5164836" y="437388"/>
                </a:moveTo>
                <a:lnTo>
                  <a:pt x="5163616" y="438302"/>
                </a:lnTo>
                <a:lnTo>
                  <a:pt x="5161788" y="440436"/>
                </a:lnTo>
                <a:lnTo>
                  <a:pt x="5164836" y="437388"/>
                </a:lnTo>
                <a:close/>
              </a:path>
              <a:path w="5207634" h="469900">
                <a:moveTo>
                  <a:pt x="5164836" y="469392"/>
                </a:moveTo>
                <a:lnTo>
                  <a:pt x="5164836" y="437388"/>
                </a:lnTo>
                <a:lnTo>
                  <a:pt x="5161788" y="440436"/>
                </a:lnTo>
                <a:lnTo>
                  <a:pt x="5161788" y="469392"/>
                </a:lnTo>
                <a:lnTo>
                  <a:pt x="5164836" y="469392"/>
                </a:lnTo>
                <a:close/>
              </a:path>
              <a:path w="5207634" h="469900">
                <a:moveTo>
                  <a:pt x="5164836" y="46736"/>
                </a:moveTo>
                <a:lnTo>
                  <a:pt x="5164836" y="45720"/>
                </a:lnTo>
                <a:lnTo>
                  <a:pt x="5162619" y="43780"/>
                </a:lnTo>
                <a:lnTo>
                  <a:pt x="5164836" y="46736"/>
                </a:lnTo>
                <a:close/>
              </a:path>
              <a:path w="5207634" h="469900">
                <a:moveTo>
                  <a:pt x="5181600" y="457200"/>
                </a:moveTo>
                <a:lnTo>
                  <a:pt x="5181600" y="400812"/>
                </a:lnTo>
                <a:lnTo>
                  <a:pt x="5177028" y="419100"/>
                </a:lnTo>
                <a:lnTo>
                  <a:pt x="5173980" y="425196"/>
                </a:lnTo>
                <a:lnTo>
                  <a:pt x="5170932" y="429768"/>
                </a:lnTo>
                <a:lnTo>
                  <a:pt x="5163616" y="438302"/>
                </a:lnTo>
                <a:lnTo>
                  <a:pt x="5164836" y="437388"/>
                </a:lnTo>
                <a:lnTo>
                  <a:pt x="5164836" y="469392"/>
                </a:lnTo>
                <a:lnTo>
                  <a:pt x="5165597" y="469392"/>
                </a:lnTo>
                <a:lnTo>
                  <a:pt x="5169408" y="466344"/>
                </a:lnTo>
                <a:lnTo>
                  <a:pt x="5180076" y="457200"/>
                </a:lnTo>
                <a:lnTo>
                  <a:pt x="5181600" y="457200"/>
                </a:lnTo>
                <a:close/>
              </a:path>
              <a:path w="5207634" h="469900">
                <a:moveTo>
                  <a:pt x="5207508" y="402336"/>
                </a:moveTo>
                <a:lnTo>
                  <a:pt x="5207508" y="88392"/>
                </a:lnTo>
                <a:lnTo>
                  <a:pt x="5205984" y="79248"/>
                </a:lnTo>
                <a:lnTo>
                  <a:pt x="5205984" y="70104"/>
                </a:lnTo>
                <a:lnTo>
                  <a:pt x="5202936" y="62484"/>
                </a:lnTo>
                <a:lnTo>
                  <a:pt x="5199888" y="53340"/>
                </a:lnTo>
                <a:lnTo>
                  <a:pt x="5196840" y="45720"/>
                </a:lnTo>
                <a:lnTo>
                  <a:pt x="5192268" y="39624"/>
                </a:lnTo>
                <a:lnTo>
                  <a:pt x="5190744" y="38100"/>
                </a:lnTo>
                <a:lnTo>
                  <a:pt x="5181600" y="27432"/>
                </a:lnTo>
                <a:lnTo>
                  <a:pt x="5181600" y="455676"/>
                </a:lnTo>
                <a:lnTo>
                  <a:pt x="5192268" y="443484"/>
                </a:lnTo>
                <a:lnTo>
                  <a:pt x="5196840" y="435864"/>
                </a:lnTo>
                <a:lnTo>
                  <a:pt x="5199888" y="428244"/>
                </a:lnTo>
                <a:lnTo>
                  <a:pt x="5202936" y="419100"/>
                </a:lnTo>
                <a:lnTo>
                  <a:pt x="5205984" y="411480"/>
                </a:lnTo>
                <a:lnTo>
                  <a:pt x="5207508" y="4023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488535" y="3637720"/>
            <a:ext cx="4102846" cy="251299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581541" lvl="0"/>
            <a:r>
              <a:rPr lang="sr-Cyrl-RS" sz="1539" b="1" spc="-4" dirty="0">
                <a:solidFill>
                  <a:prstClr val="black"/>
                </a:solidFill>
                <a:latin typeface="Times New Roman"/>
                <a:cs typeface="Times New Roman"/>
              </a:rPr>
              <a:t>Пречишћавање алкалоида</a:t>
            </a:r>
            <a:endParaRPr lang="sr-Cyrl-RS" sz="1539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61905" y="3960909"/>
            <a:ext cx="6101067" cy="2239303"/>
            <a:chOff x="774060" y="3765804"/>
            <a:chExt cx="7134859" cy="2618740"/>
          </a:xfrm>
        </p:grpSpPr>
        <p:sp>
          <p:nvSpPr>
            <p:cNvPr id="19" name="object 19"/>
            <p:cNvSpPr/>
            <p:nvPr/>
          </p:nvSpPr>
          <p:spPr>
            <a:xfrm>
              <a:off x="4946766" y="3777996"/>
              <a:ext cx="114300" cy="0"/>
            </a:xfrm>
            <a:custGeom>
              <a:avLst/>
              <a:gdLst/>
              <a:ahLst/>
              <a:cxnLst/>
              <a:rect l="l" t="t" r="r" b="b"/>
              <a:pathLst>
                <a:path w="114300">
                  <a:moveTo>
                    <a:pt x="114299" y="0"/>
                  </a:moveTo>
                  <a:lnTo>
                    <a:pt x="0" y="0"/>
                  </a:lnTo>
                  <a:lnTo>
                    <a:pt x="114299" y="0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34575" y="3765804"/>
              <a:ext cx="139065" cy="12700"/>
            </a:xfrm>
            <a:custGeom>
              <a:avLst/>
              <a:gdLst/>
              <a:ahLst/>
              <a:cxnLst/>
              <a:rect l="l" t="t" r="r" b="b"/>
              <a:pathLst>
                <a:path w="139064" h="12700">
                  <a:moveTo>
                    <a:pt x="138684" y="12192"/>
                  </a:moveTo>
                  <a:lnTo>
                    <a:pt x="138684" y="0"/>
                  </a:lnTo>
                  <a:lnTo>
                    <a:pt x="0" y="0"/>
                  </a:lnTo>
                  <a:lnTo>
                    <a:pt x="0" y="12192"/>
                  </a:lnTo>
                  <a:lnTo>
                    <a:pt x="138684" y="12192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785227" y="3777996"/>
              <a:ext cx="5123815" cy="13970"/>
            </a:xfrm>
            <a:custGeom>
              <a:avLst/>
              <a:gdLst/>
              <a:ahLst/>
              <a:cxnLst/>
              <a:rect l="l" t="t" r="r" b="b"/>
              <a:pathLst>
                <a:path w="5123815" h="13970">
                  <a:moveTo>
                    <a:pt x="5123432" y="0"/>
                  </a:moveTo>
                  <a:lnTo>
                    <a:pt x="0" y="0"/>
                  </a:lnTo>
                  <a:lnTo>
                    <a:pt x="5079" y="3047"/>
                  </a:lnTo>
                  <a:lnTo>
                    <a:pt x="20319" y="9143"/>
                  </a:lnTo>
                  <a:lnTo>
                    <a:pt x="29463" y="12191"/>
                  </a:lnTo>
                  <a:lnTo>
                    <a:pt x="38607" y="13715"/>
                  </a:lnTo>
                  <a:lnTo>
                    <a:pt x="5076951" y="13715"/>
                  </a:lnTo>
                  <a:lnTo>
                    <a:pt x="5086095" y="12191"/>
                  </a:lnTo>
                  <a:lnTo>
                    <a:pt x="5095239" y="12191"/>
                  </a:lnTo>
                  <a:lnTo>
                    <a:pt x="5102859" y="9143"/>
                  </a:lnTo>
                  <a:lnTo>
                    <a:pt x="5112003" y="6095"/>
                  </a:lnTo>
                  <a:lnTo>
                    <a:pt x="5119623" y="3047"/>
                  </a:lnTo>
                  <a:lnTo>
                    <a:pt x="5123432" y="0"/>
                  </a:lnTo>
                  <a:close/>
                </a:path>
              </a:pathLst>
            </a:custGeom>
            <a:solidFill>
              <a:srgbClr val="9AB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888854" y="3777996"/>
              <a:ext cx="228600" cy="533400"/>
            </a:xfrm>
            <a:custGeom>
              <a:avLst/>
              <a:gdLst/>
              <a:ahLst/>
              <a:cxnLst/>
              <a:rect l="l" t="t" r="r" b="b"/>
              <a:pathLst>
                <a:path w="228600" h="533400">
                  <a:moveTo>
                    <a:pt x="228599" y="419099"/>
                  </a:moveTo>
                  <a:lnTo>
                    <a:pt x="172211" y="419099"/>
                  </a:lnTo>
                  <a:lnTo>
                    <a:pt x="172211" y="0"/>
                  </a:lnTo>
                  <a:lnTo>
                    <a:pt x="57911" y="0"/>
                  </a:lnTo>
                  <a:lnTo>
                    <a:pt x="57911" y="419099"/>
                  </a:lnTo>
                  <a:lnTo>
                    <a:pt x="0" y="419099"/>
                  </a:lnTo>
                  <a:lnTo>
                    <a:pt x="114299" y="533399"/>
                  </a:lnTo>
                  <a:lnTo>
                    <a:pt x="228599" y="419099"/>
                  </a:lnTo>
                  <a:close/>
                </a:path>
              </a:pathLst>
            </a:custGeom>
            <a:solidFill>
              <a:srgbClr val="CCFF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58375" y="3777996"/>
              <a:ext cx="291465" cy="551815"/>
            </a:xfrm>
            <a:custGeom>
              <a:avLst/>
              <a:gdLst/>
              <a:ahLst/>
              <a:cxnLst/>
              <a:rect l="l" t="t" r="r" b="b"/>
              <a:pathLst>
                <a:path w="291464" h="551814">
                  <a:moveTo>
                    <a:pt x="88392" y="406907"/>
                  </a:moveTo>
                  <a:lnTo>
                    <a:pt x="0" y="406907"/>
                  </a:lnTo>
                  <a:lnTo>
                    <a:pt x="30480" y="437387"/>
                  </a:lnTo>
                  <a:lnTo>
                    <a:pt x="30480" y="432815"/>
                  </a:lnTo>
                  <a:lnTo>
                    <a:pt x="39624" y="411479"/>
                  </a:lnTo>
                  <a:lnTo>
                    <a:pt x="60960" y="432815"/>
                  </a:lnTo>
                  <a:lnTo>
                    <a:pt x="76200" y="432815"/>
                  </a:lnTo>
                  <a:lnTo>
                    <a:pt x="76200" y="419099"/>
                  </a:lnTo>
                  <a:lnTo>
                    <a:pt x="88392" y="406907"/>
                  </a:lnTo>
                  <a:close/>
                </a:path>
                <a:path w="291464" h="551814">
                  <a:moveTo>
                    <a:pt x="60960" y="432815"/>
                  </a:moveTo>
                  <a:lnTo>
                    <a:pt x="39624" y="411479"/>
                  </a:lnTo>
                  <a:lnTo>
                    <a:pt x="30480" y="432815"/>
                  </a:lnTo>
                  <a:lnTo>
                    <a:pt x="60960" y="432815"/>
                  </a:lnTo>
                  <a:close/>
                </a:path>
                <a:path w="291464" h="551814">
                  <a:moveTo>
                    <a:pt x="145542" y="517397"/>
                  </a:moveTo>
                  <a:lnTo>
                    <a:pt x="60960" y="432815"/>
                  </a:lnTo>
                  <a:lnTo>
                    <a:pt x="30480" y="432815"/>
                  </a:lnTo>
                  <a:lnTo>
                    <a:pt x="30480" y="437387"/>
                  </a:lnTo>
                  <a:lnTo>
                    <a:pt x="137160" y="544067"/>
                  </a:lnTo>
                  <a:lnTo>
                    <a:pt x="137160" y="525779"/>
                  </a:lnTo>
                  <a:lnTo>
                    <a:pt x="145542" y="517397"/>
                  </a:lnTo>
                  <a:close/>
                </a:path>
                <a:path w="291464" h="551814">
                  <a:moveTo>
                    <a:pt x="100583" y="0"/>
                  </a:moveTo>
                  <a:lnTo>
                    <a:pt x="76200" y="0"/>
                  </a:lnTo>
                  <a:lnTo>
                    <a:pt x="76200" y="406907"/>
                  </a:lnTo>
                  <a:lnTo>
                    <a:pt x="88392" y="406907"/>
                  </a:lnTo>
                  <a:lnTo>
                    <a:pt x="88392" y="13715"/>
                  </a:lnTo>
                  <a:lnTo>
                    <a:pt x="100583" y="0"/>
                  </a:lnTo>
                  <a:close/>
                </a:path>
                <a:path w="291464" h="551814">
                  <a:moveTo>
                    <a:pt x="100584" y="432815"/>
                  </a:moveTo>
                  <a:lnTo>
                    <a:pt x="100584" y="13715"/>
                  </a:lnTo>
                  <a:lnTo>
                    <a:pt x="88392" y="13715"/>
                  </a:lnTo>
                  <a:lnTo>
                    <a:pt x="88392" y="406907"/>
                  </a:lnTo>
                  <a:lnTo>
                    <a:pt x="76200" y="419099"/>
                  </a:lnTo>
                  <a:lnTo>
                    <a:pt x="76200" y="432815"/>
                  </a:lnTo>
                  <a:lnTo>
                    <a:pt x="100584" y="432815"/>
                  </a:lnTo>
                  <a:close/>
                </a:path>
                <a:path w="291464" h="551814">
                  <a:moveTo>
                    <a:pt x="202692" y="13715"/>
                  </a:moveTo>
                  <a:lnTo>
                    <a:pt x="190500" y="0"/>
                  </a:lnTo>
                  <a:lnTo>
                    <a:pt x="100583" y="0"/>
                  </a:lnTo>
                  <a:lnTo>
                    <a:pt x="88392" y="13715"/>
                  </a:lnTo>
                  <a:lnTo>
                    <a:pt x="202692" y="13715"/>
                  </a:lnTo>
                  <a:close/>
                </a:path>
                <a:path w="291464" h="551814">
                  <a:moveTo>
                    <a:pt x="153924" y="525779"/>
                  </a:moveTo>
                  <a:lnTo>
                    <a:pt x="145542" y="517397"/>
                  </a:lnTo>
                  <a:lnTo>
                    <a:pt x="137160" y="525779"/>
                  </a:lnTo>
                  <a:lnTo>
                    <a:pt x="153924" y="525779"/>
                  </a:lnTo>
                  <a:close/>
                </a:path>
                <a:path w="291464" h="551814">
                  <a:moveTo>
                    <a:pt x="153924" y="542638"/>
                  </a:moveTo>
                  <a:lnTo>
                    <a:pt x="153924" y="525779"/>
                  </a:lnTo>
                  <a:lnTo>
                    <a:pt x="137160" y="525779"/>
                  </a:lnTo>
                  <a:lnTo>
                    <a:pt x="137160" y="544067"/>
                  </a:lnTo>
                  <a:lnTo>
                    <a:pt x="144780" y="551687"/>
                  </a:lnTo>
                  <a:lnTo>
                    <a:pt x="153924" y="542638"/>
                  </a:lnTo>
                  <a:close/>
                </a:path>
                <a:path w="291464" h="551814">
                  <a:moveTo>
                    <a:pt x="259080" y="438578"/>
                  </a:moveTo>
                  <a:lnTo>
                    <a:pt x="259080" y="432815"/>
                  </a:lnTo>
                  <a:lnTo>
                    <a:pt x="230124" y="432815"/>
                  </a:lnTo>
                  <a:lnTo>
                    <a:pt x="145542" y="517397"/>
                  </a:lnTo>
                  <a:lnTo>
                    <a:pt x="153924" y="525779"/>
                  </a:lnTo>
                  <a:lnTo>
                    <a:pt x="153924" y="542638"/>
                  </a:lnTo>
                  <a:lnTo>
                    <a:pt x="259080" y="438578"/>
                  </a:lnTo>
                  <a:close/>
                </a:path>
                <a:path w="291464" h="551814">
                  <a:moveTo>
                    <a:pt x="214884" y="406907"/>
                  </a:moveTo>
                  <a:lnTo>
                    <a:pt x="214884" y="0"/>
                  </a:lnTo>
                  <a:lnTo>
                    <a:pt x="190500" y="0"/>
                  </a:lnTo>
                  <a:lnTo>
                    <a:pt x="202692" y="13715"/>
                  </a:lnTo>
                  <a:lnTo>
                    <a:pt x="202692" y="406907"/>
                  </a:lnTo>
                  <a:lnTo>
                    <a:pt x="214884" y="406907"/>
                  </a:lnTo>
                  <a:close/>
                </a:path>
                <a:path w="291464" h="551814">
                  <a:moveTo>
                    <a:pt x="214884" y="432815"/>
                  </a:moveTo>
                  <a:lnTo>
                    <a:pt x="214884" y="419099"/>
                  </a:lnTo>
                  <a:lnTo>
                    <a:pt x="202692" y="406907"/>
                  </a:lnTo>
                  <a:lnTo>
                    <a:pt x="202692" y="13715"/>
                  </a:lnTo>
                  <a:lnTo>
                    <a:pt x="190500" y="13715"/>
                  </a:lnTo>
                  <a:lnTo>
                    <a:pt x="190500" y="432815"/>
                  </a:lnTo>
                  <a:lnTo>
                    <a:pt x="214884" y="432815"/>
                  </a:lnTo>
                  <a:close/>
                </a:path>
                <a:path w="291464" h="551814">
                  <a:moveTo>
                    <a:pt x="291084" y="406907"/>
                  </a:moveTo>
                  <a:lnTo>
                    <a:pt x="202692" y="406907"/>
                  </a:lnTo>
                  <a:lnTo>
                    <a:pt x="214884" y="419099"/>
                  </a:lnTo>
                  <a:lnTo>
                    <a:pt x="214884" y="432815"/>
                  </a:lnTo>
                  <a:lnTo>
                    <a:pt x="230124" y="432815"/>
                  </a:lnTo>
                  <a:lnTo>
                    <a:pt x="251460" y="411479"/>
                  </a:lnTo>
                  <a:lnTo>
                    <a:pt x="259080" y="432815"/>
                  </a:lnTo>
                  <a:lnTo>
                    <a:pt x="259080" y="438578"/>
                  </a:lnTo>
                  <a:lnTo>
                    <a:pt x="291084" y="406907"/>
                  </a:lnTo>
                  <a:close/>
                </a:path>
                <a:path w="291464" h="551814">
                  <a:moveTo>
                    <a:pt x="259080" y="432815"/>
                  </a:moveTo>
                  <a:lnTo>
                    <a:pt x="251460" y="411479"/>
                  </a:lnTo>
                  <a:lnTo>
                    <a:pt x="230124" y="432815"/>
                  </a:lnTo>
                  <a:lnTo>
                    <a:pt x="259080" y="432815"/>
                  </a:lnTo>
                  <a:close/>
                </a:path>
              </a:pathLst>
            </a:custGeom>
            <a:solidFill>
              <a:srgbClr val="375D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4060" y="4299204"/>
              <a:ext cx="4815834" cy="2084832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8078" y="1690765"/>
            <a:ext cx="452763" cy="1238024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1187624" y="4436136"/>
            <a:ext cx="2731685" cy="454677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 lvl="0">
              <a:spcBef>
                <a:spcPts val="86"/>
              </a:spcBef>
            </a:pPr>
            <a:r>
              <a:rPr lang="sr-Cyrl-RS" sz="1400" b="1" spc="-4" dirty="0">
                <a:solidFill>
                  <a:prstClr val="black"/>
                </a:solidFill>
                <a:latin typeface="Times New Roman"/>
                <a:cs typeface="Times New Roman"/>
              </a:rPr>
              <a:t>Липофилни органски слој</a:t>
            </a:r>
          </a:p>
          <a:p>
            <a:pPr marL="175928" marR="4344" indent="-165611">
              <a:spcBef>
                <a:spcPts val="86"/>
              </a:spcBef>
            </a:pPr>
            <a:r>
              <a:rPr lang="sr-Cyrl-RS" sz="1400" b="1" spc="-4" dirty="0" smtClean="0">
                <a:solidFill>
                  <a:srgbClr val="006500"/>
                </a:solidFill>
                <a:latin typeface="Times New Roman"/>
                <a:cs typeface="Times New Roman"/>
              </a:rPr>
              <a:t>Слободни алкалоиди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821660" y="4417024"/>
            <a:ext cx="2954424" cy="543536"/>
          </a:xfrm>
          <a:custGeom>
            <a:avLst/>
            <a:gdLst/>
            <a:ahLst/>
            <a:cxnLst/>
            <a:rect l="l" t="t" r="r" b="b"/>
            <a:pathLst>
              <a:path w="3455034" h="635635">
                <a:moveTo>
                  <a:pt x="3454908" y="521208"/>
                </a:moveTo>
                <a:lnTo>
                  <a:pt x="3454908" y="114300"/>
                </a:lnTo>
                <a:lnTo>
                  <a:pt x="3453384" y="102108"/>
                </a:lnTo>
                <a:lnTo>
                  <a:pt x="3441192" y="59436"/>
                </a:lnTo>
                <a:lnTo>
                  <a:pt x="3427476" y="41148"/>
                </a:lnTo>
                <a:lnTo>
                  <a:pt x="3421380" y="33528"/>
                </a:lnTo>
                <a:lnTo>
                  <a:pt x="3384804" y="9144"/>
                </a:lnTo>
                <a:lnTo>
                  <a:pt x="3351276" y="1524"/>
                </a:lnTo>
                <a:lnTo>
                  <a:pt x="3340608" y="0"/>
                </a:lnTo>
                <a:lnTo>
                  <a:pt x="114300" y="0"/>
                </a:lnTo>
                <a:lnTo>
                  <a:pt x="70104" y="9144"/>
                </a:lnTo>
                <a:lnTo>
                  <a:pt x="41148" y="27432"/>
                </a:lnTo>
                <a:lnTo>
                  <a:pt x="33528" y="33528"/>
                </a:lnTo>
                <a:lnTo>
                  <a:pt x="9144" y="70104"/>
                </a:lnTo>
                <a:lnTo>
                  <a:pt x="1524" y="103632"/>
                </a:lnTo>
                <a:lnTo>
                  <a:pt x="0" y="114300"/>
                </a:lnTo>
                <a:lnTo>
                  <a:pt x="0" y="521208"/>
                </a:lnTo>
                <a:lnTo>
                  <a:pt x="1524" y="533400"/>
                </a:lnTo>
                <a:lnTo>
                  <a:pt x="13716" y="576072"/>
                </a:lnTo>
                <a:lnTo>
                  <a:pt x="25908" y="592531"/>
                </a:lnTo>
                <a:lnTo>
                  <a:pt x="25908" y="105156"/>
                </a:lnTo>
                <a:lnTo>
                  <a:pt x="27432" y="96012"/>
                </a:lnTo>
                <a:lnTo>
                  <a:pt x="45720" y="57912"/>
                </a:lnTo>
                <a:lnTo>
                  <a:pt x="80772" y="32004"/>
                </a:lnTo>
                <a:lnTo>
                  <a:pt x="3349752" y="25908"/>
                </a:lnTo>
                <a:lnTo>
                  <a:pt x="3358896" y="27432"/>
                </a:lnTo>
                <a:lnTo>
                  <a:pt x="3396996" y="45720"/>
                </a:lnTo>
                <a:lnTo>
                  <a:pt x="3422904" y="80772"/>
                </a:lnTo>
                <a:lnTo>
                  <a:pt x="3429000" y="106680"/>
                </a:lnTo>
                <a:lnTo>
                  <a:pt x="3429000" y="592836"/>
                </a:lnTo>
                <a:lnTo>
                  <a:pt x="3441192" y="574548"/>
                </a:lnTo>
                <a:lnTo>
                  <a:pt x="3445764" y="565404"/>
                </a:lnTo>
                <a:lnTo>
                  <a:pt x="3450336" y="554736"/>
                </a:lnTo>
                <a:lnTo>
                  <a:pt x="3451860" y="544068"/>
                </a:lnTo>
                <a:lnTo>
                  <a:pt x="3453384" y="531876"/>
                </a:lnTo>
                <a:lnTo>
                  <a:pt x="3454908" y="521208"/>
                </a:lnTo>
                <a:close/>
              </a:path>
              <a:path w="3455034" h="635635">
                <a:moveTo>
                  <a:pt x="3429000" y="592836"/>
                </a:moveTo>
                <a:lnTo>
                  <a:pt x="3429000" y="530352"/>
                </a:lnTo>
                <a:lnTo>
                  <a:pt x="3427476" y="539496"/>
                </a:lnTo>
                <a:lnTo>
                  <a:pt x="3424428" y="548640"/>
                </a:lnTo>
                <a:lnTo>
                  <a:pt x="3396996" y="589788"/>
                </a:lnTo>
                <a:lnTo>
                  <a:pt x="3348228" y="609600"/>
                </a:lnTo>
                <a:lnTo>
                  <a:pt x="105156" y="609600"/>
                </a:lnTo>
                <a:lnTo>
                  <a:pt x="96012" y="608076"/>
                </a:lnTo>
                <a:lnTo>
                  <a:pt x="57912" y="589788"/>
                </a:lnTo>
                <a:lnTo>
                  <a:pt x="36576" y="562356"/>
                </a:lnTo>
                <a:lnTo>
                  <a:pt x="32004" y="554736"/>
                </a:lnTo>
                <a:lnTo>
                  <a:pt x="28956" y="547116"/>
                </a:lnTo>
                <a:lnTo>
                  <a:pt x="25908" y="528828"/>
                </a:lnTo>
                <a:lnTo>
                  <a:pt x="25908" y="592531"/>
                </a:lnTo>
                <a:lnTo>
                  <a:pt x="27432" y="594360"/>
                </a:lnTo>
                <a:lnTo>
                  <a:pt x="33528" y="601980"/>
                </a:lnTo>
                <a:lnTo>
                  <a:pt x="42672" y="609600"/>
                </a:lnTo>
                <a:lnTo>
                  <a:pt x="80772" y="630936"/>
                </a:lnTo>
                <a:lnTo>
                  <a:pt x="103632" y="633984"/>
                </a:lnTo>
                <a:lnTo>
                  <a:pt x="114300" y="635508"/>
                </a:lnTo>
                <a:lnTo>
                  <a:pt x="3340608" y="635508"/>
                </a:lnTo>
                <a:lnTo>
                  <a:pt x="3384804" y="626364"/>
                </a:lnTo>
                <a:lnTo>
                  <a:pt x="3413760" y="608076"/>
                </a:lnTo>
                <a:lnTo>
                  <a:pt x="3421380" y="601980"/>
                </a:lnTo>
                <a:lnTo>
                  <a:pt x="3429000" y="592836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638786" y="3994356"/>
            <a:ext cx="3821646" cy="886462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47320" lvl="0" indent="-135255">
              <a:spcBef>
                <a:spcPts val="100"/>
              </a:spcBef>
              <a:buSzPct val="92857"/>
              <a:buFontTx/>
              <a:buAutoNum type="arabicPeriod"/>
              <a:tabLst>
                <a:tab pos="147955" algn="l"/>
              </a:tabLst>
            </a:pPr>
            <a:r>
              <a:rPr lang="ru-RU" sz="12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Помоћу базе врши се истискивање алкалоида из соли</a:t>
            </a:r>
          </a:p>
          <a:p>
            <a:pPr marL="147320" lvl="0" indent="-135255">
              <a:spcBef>
                <a:spcPts val="100"/>
              </a:spcBef>
              <a:buSzPct val="92857"/>
              <a:buFontTx/>
              <a:buAutoNum type="arabicPeriod"/>
              <a:tabLst>
                <a:tab pos="147955" algn="l"/>
              </a:tabLst>
            </a:pPr>
            <a:r>
              <a:rPr lang="sr-Cyrl-RS" sz="1200" b="1" spc="-5" dirty="0">
                <a:solidFill>
                  <a:prstClr val="black"/>
                </a:solidFill>
                <a:latin typeface="Times New Roman"/>
                <a:cs typeface="Times New Roman"/>
              </a:rPr>
              <a:t>Преузимање липофилним органским </a:t>
            </a:r>
            <a:r>
              <a:rPr lang="sr-Cyrl-RS" sz="1200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растварачем</a:t>
            </a:r>
          </a:p>
          <a:p>
            <a:pPr marL="12065" lvl="0"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sr-Cyrl-RS" sz="1400" b="1" spc="-30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Водено </a:t>
            </a:r>
            <a:r>
              <a:rPr lang="sr-Cyrl-RS" sz="1400" b="1" spc="-30" dirty="0">
                <a:solidFill>
                  <a:prstClr val="black"/>
                </a:solidFill>
                <a:latin typeface="Times New Roman"/>
                <a:cs typeface="Times New Roman"/>
              </a:rPr>
              <a:t>(етанолно) </a:t>
            </a:r>
            <a:r>
              <a:rPr lang="sr-Cyrl-RS" sz="1400" b="1" spc="-4" dirty="0">
                <a:solidFill>
                  <a:prstClr val="black"/>
                </a:solidFill>
                <a:latin typeface="Times New Roman"/>
                <a:cs typeface="Times New Roman"/>
              </a:rPr>
              <a:t>кисели</a:t>
            </a:r>
            <a:r>
              <a:rPr lang="sr-Cyrl-RS" sz="1400" b="1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sr-Cyrl-RS" sz="1400" b="1" spc="-4" dirty="0" smtClean="0">
                <a:solidFill>
                  <a:prstClr val="black"/>
                </a:solidFill>
                <a:latin typeface="Times New Roman"/>
                <a:cs typeface="Times New Roman"/>
              </a:rPr>
              <a:t>раствор</a:t>
            </a:r>
          </a:p>
          <a:p>
            <a:pPr marL="12065" lvl="0"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sr-Cyrl-RS" sz="1500" b="1" spc="-4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</a:t>
            </a:r>
            <a:r>
              <a:rPr lang="sr-Cyrl-RS" sz="1539" b="1" spc="-4" dirty="0" smtClean="0">
                <a:solidFill>
                  <a:srgbClr val="006500"/>
                </a:solidFill>
                <a:latin typeface="Times New Roman"/>
                <a:cs typeface="Times New Roman"/>
              </a:rPr>
              <a:t>Баласти</a:t>
            </a:r>
            <a:endParaRPr sz="1539" dirty="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488534" y="4971742"/>
            <a:ext cx="3739650" cy="379400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1197" b="1" spc="-4" dirty="0">
                <a:latin typeface="Times New Roman"/>
                <a:cs typeface="Times New Roman"/>
              </a:rPr>
              <a:t>Помоћу воденог или етанолног раствора киселина ,  слободни алкалоиди се преводе у соли</a:t>
            </a:r>
            <a:r>
              <a:rPr lang="ru-RU" sz="1197" b="1" spc="-4" dirty="0" smtClean="0">
                <a:latin typeface="Times New Roman"/>
                <a:cs typeface="Times New Roman"/>
              </a:rPr>
              <a:t>.</a:t>
            </a:r>
            <a:endParaRPr sz="1197" dirty="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61904" y="5461739"/>
            <a:ext cx="1101783" cy="608309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0317" marR="4344" algn="ctr">
              <a:spcBef>
                <a:spcPts val="86"/>
              </a:spcBef>
            </a:pPr>
            <a:r>
              <a:rPr lang="sr-Cyrl-RS" sz="1000" b="1" spc="-30" dirty="0">
                <a:latin typeface="Times New Roman"/>
                <a:cs typeface="Times New Roman"/>
              </a:rPr>
              <a:t>Водено (етанолно) </a:t>
            </a:r>
            <a:r>
              <a:rPr lang="sr-Cyrl-RS" sz="1000" b="1" spc="-4" dirty="0">
                <a:latin typeface="Times New Roman"/>
                <a:cs typeface="Times New Roman"/>
              </a:rPr>
              <a:t>кисели</a:t>
            </a:r>
            <a:r>
              <a:rPr lang="sr-Cyrl-RS" sz="1000" b="1" dirty="0">
                <a:latin typeface="Times New Roman"/>
                <a:cs typeface="Times New Roman"/>
              </a:rPr>
              <a:t> </a:t>
            </a:r>
            <a:r>
              <a:rPr lang="sr-Cyrl-RS" sz="1000" b="1" spc="-4" dirty="0">
                <a:latin typeface="Times New Roman"/>
                <a:cs typeface="Times New Roman"/>
              </a:rPr>
              <a:t>раствор </a:t>
            </a:r>
            <a:r>
              <a:rPr lang="sr-Cyrl-RS" sz="941" b="1" dirty="0" smtClean="0">
                <a:solidFill>
                  <a:srgbClr val="006500"/>
                </a:solidFill>
                <a:latin typeface="Times New Roman"/>
                <a:cs typeface="Times New Roman"/>
              </a:rPr>
              <a:t>АЛКАЛОИДИ У ОБЛИКУ СОЛИ</a:t>
            </a:r>
            <a:endParaRPr sz="941" dirty="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15816" y="5500834"/>
            <a:ext cx="1003493" cy="432748"/>
          </a:xfrm>
          <a:prstGeom prst="rect">
            <a:avLst/>
          </a:prstGeom>
        </p:spPr>
        <p:txBody>
          <a:bodyPr vert="horz" wrap="square" lIns="0" tIns="10860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0"/>
              </a:spcBef>
              <a:buSzPct val="92857"/>
              <a:tabLst>
                <a:tab pos="147955" algn="l"/>
              </a:tabLst>
            </a:pPr>
            <a:r>
              <a:rPr lang="ru-RU" sz="900" b="1" spc="-5" dirty="0" smtClean="0">
                <a:latin typeface="Times New Roman"/>
                <a:cs typeface="Times New Roman"/>
              </a:rPr>
              <a:t>   Липофилни    органски </a:t>
            </a:r>
            <a:r>
              <a:rPr lang="ru-RU" sz="900" b="1" spc="-5" dirty="0">
                <a:latin typeface="Times New Roman"/>
                <a:cs typeface="Times New Roman"/>
              </a:rPr>
              <a:t>слој</a:t>
            </a:r>
            <a:r>
              <a:rPr lang="ru-RU" sz="900" b="1" spc="5" dirty="0">
                <a:latin typeface="Times New Roman"/>
                <a:cs typeface="Times New Roman"/>
              </a:rPr>
              <a:t> </a:t>
            </a:r>
            <a:r>
              <a:rPr lang="ru-RU" sz="900" b="1" spc="5" dirty="0" smtClean="0">
                <a:latin typeface="Times New Roman"/>
                <a:cs typeface="Times New Roman"/>
              </a:rPr>
              <a:t>            </a:t>
            </a:r>
            <a:r>
              <a:rPr lang="sr-Cyrl-RS" sz="941" b="1" spc="-4" dirty="0" smtClean="0">
                <a:solidFill>
                  <a:srgbClr val="006500"/>
                </a:solidFill>
                <a:latin typeface="Times New Roman"/>
                <a:cs typeface="Times New Roman"/>
              </a:rPr>
              <a:t>БАЛАСТИ</a:t>
            </a:r>
            <a:endParaRPr sz="941" dirty="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61904" y="6306639"/>
            <a:ext cx="4442768" cy="478377"/>
          </a:xfrm>
          <a:custGeom>
            <a:avLst/>
            <a:gdLst/>
            <a:ahLst/>
            <a:cxnLst/>
            <a:rect l="l" t="t" r="r" b="b"/>
            <a:pathLst>
              <a:path w="5195570" h="559434">
                <a:moveTo>
                  <a:pt x="5195310" y="457200"/>
                </a:moveTo>
                <a:lnTo>
                  <a:pt x="5195310" y="100584"/>
                </a:lnTo>
                <a:lnTo>
                  <a:pt x="5193786" y="91440"/>
                </a:lnTo>
                <a:lnTo>
                  <a:pt x="5192262" y="80772"/>
                </a:lnTo>
                <a:lnTo>
                  <a:pt x="5190738" y="71628"/>
                </a:lnTo>
                <a:lnTo>
                  <a:pt x="5186166" y="60960"/>
                </a:lnTo>
                <a:lnTo>
                  <a:pt x="5183118" y="53340"/>
                </a:lnTo>
                <a:lnTo>
                  <a:pt x="5149590" y="16764"/>
                </a:lnTo>
                <a:lnTo>
                  <a:pt x="5113014" y="1524"/>
                </a:lnTo>
                <a:lnTo>
                  <a:pt x="5103870" y="0"/>
                </a:lnTo>
                <a:lnTo>
                  <a:pt x="88392" y="0"/>
                </a:lnTo>
                <a:lnTo>
                  <a:pt x="79248" y="1524"/>
                </a:lnTo>
                <a:lnTo>
                  <a:pt x="68580" y="3048"/>
                </a:lnTo>
                <a:lnTo>
                  <a:pt x="59436" y="4572"/>
                </a:lnTo>
                <a:lnTo>
                  <a:pt x="48768" y="9144"/>
                </a:lnTo>
                <a:lnTo>
                  <a:pt x="41148" y="12192"/>
                </a:lnTo>
                <a:lnTo>
                  <a:pt x="32004" y="18288"/>
                </a:lnTo>
                <a:lnTo>
                  <a:pt x="16764" y="30480"/>
                </a:lnTo>
                <a:lnTo>
                  <a:pt x="4572" y="45720"/>
                </a:lnTo>
                <a:lnTo>
                  <a:pt x="0" y="53340"/>
                </a:lnTo>
                <a:lnTo>
                  <a:pt x="0" y="505967"/>
                </a:lnTo>
                <a:lnTo>
                  <a:pt x="6096" y="515112"/>
                </a:lnTo>
                <a:lnTo>
                  <a:pt x="13716" y="524637"/>
                </a:lnTo>
                <a:lnTo>
                  <a:pt x="13716" y="92964"/>
                </a:lnTo>
                <a:lnTo>
                  <a:pt x="15240" y="85344"/>
                </a:lnTo>
                <a:lnTo>
                  <a:pt x="41148" y="42672"/>
                </a:lnTo>
                <a:lnTo>
                  <a:pt x="60960" y="32004"/>
                </a:lnTo>
                <a:lnTo>
                  <a:pt x="67056" y="28956"/>
                </a:lnTo>
                <a:lnTo>
                  <a:pt x="82296" y="25908"/>
                </a:lnTo>
                <a:lnTo>
                  <a:pt x="5102346" y="25908"/>
                </a:lnTo>
                <a:lnTo>
                  <a:pt x="5141970" y="42672"/>
                </a:lnTo>
                <a:lnTo>
                  <a:pt x="5163306" y="73152"/>
                </a:lnTo>
                <a:lnTo>
                  <a:pt x="5166354" y="79248"/>
                </a:lnTo>
                <a:lnTo>
                  <a:pt x="5169402" y="94488"/>
                </a:lnTo>
                <a:lnTo>
                  <a:pt x="5169402" y="525018"/>
                </a:lnTo>
                <a:lnTo>
                  <a:pt x="5178546" y="513588"/>
                </a:lnTo>
                <a:lnTo>
                  <a:pt x="5183118" y="505968"/>
                </a:lnTo>
                <a:lnTo>
                  <a:pt x="5187690" y="496824"/>
                </a:lnTo>
                <a:lnTo>
                  <a:pt x="5190738" y="487680"/>
                </a:lnTo>
                <a:lnTo>
                  <a:pt x="5193786" y="477012"/>
                </a:lnTo>
                <a:lnTo>
                  <a:pt x="5193786" y="467868"/>
                </a:lnTo>
                <a:lnTo>
                  <a:pt x="5195310" y="457200"/>
                </a:lnTo>
                <a:close/>
              </a:path>
              <a:path w="5195570" h="559434">
                <a:moveTo>
                  <a:pt x="5169402" y="525018"/>
                </a:moveTo>
                <a:lnTo>
                  <a:pt x="5169402" y="466344"/>
                </a:lnTo>
                <a:lnTo>
                  <a:pt x="5167878" y="473964"/>
                </a:lnTo>
                <a:lnTo>
                  <a:pt x="5166354" y="480060"/>
                </a:lnTo>
                <a:lnTo>
                  <a:pt x="5141970" y="516636"/>
                </a:lnTo>
                <a:lnTo>
                  <a:pt x="5122158" y="527304"/>
                </a:lnTo>
                <a:lnTo>
                  <a:pt x="5116062" y="530352"/>
                </a:lnTo>
                <a:lnTo>
                  <a:pt x="5100822" y="533400"/>
                </a:lnTo>
                <a:lnTo>
                  <a:pt x="80772" y="533400"/>
                </a:lnTo>
                <a:lnTo>
                  <a:pt x="35052" y="510540"/>
                </a:lnTo>
                <a:lnTo>
                  <a:pt x="19812" y="486156"/>
                </a:lnTo>
                <a:lnTo>
                  <a:pt x="16764" y="480060"/>
                </a:lnTo>
                <a:lnTo>
                  <a:pt x="13716" y="464820"/>
                </a:lnTo>
                <a:lnTo>
                  <a:pt x="13716" y="524637"/>
                </a:lnTo>
                <a:lnTo>
                  <a:pt x="50292" y="551688"/>
                </a:lnTo>
                <a:lnTo>
                  <a:pt x="70104" y="557784"/>
                </a:lnTo>
                <a:lnTo>
                  <a:pt x="79248" y="557784"/>
                </a:lnTo>
                <a:lnTo>
                  <a:pt x="89916" y="559308"/>
                </a:lnTo>
                <a:lnTo>
                  <a:pt x="5094726" y="559308"/>
                </a:lnTo>
                <a:lnTo>
                  <a:pt x="5103870" y="557784"/>
                </a:lnTo>
                <a:lnTo>
                  <a:pt x="5114538" y="556260"/>
                </a:lnTo>
                <a:lnTo>
                  <a:pt x="5123682" y="554736"/>
                </a:lnTo>
                <a:lnTo>
                  <a:pt x="5132826" y="550164"/>
                </a:lnTo>
                <a:lnTo>
                  <a:pt x="5141970" y="547116"/>
                </a:lnTo>
                <a:lnTo>
                  <a:pt x="5151114" y="541020"/>
                </a:lnTo>
                <a:lnTo>
                  <a:pt x="5166354" y="528828"/>
                </a:lnTo>
                <a:lnTo>
                  <a:pt x="5169402" y="525018"/>
                </a:lnTo>
                <a:close/>
              </a:path>
            </a:pathLst>
          </a:custGeom>
          <a:solidFill>
            <a:srgbClr val="9ABA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871286" y="6320537"/>
            <a:ext cx="4420794" cy="431430"/>
          </a:xfrm>
          <a:prstGeom prst="rect">
            <a:avLst/>
          </a:prstGeom>
        </p:spPr>
        <p:txBody>
          <a:bodyPr vert="horz" wrap="square" lIns="0" tIns="10317" rIns="0" bIns="0" rtlCol="0">
            <a:spAutoFit/>
          </a:bodyPr>
          <a:lstStyle/>
          <a:p>
            <a:pPr marL="10860" marR="4344" lvl="0" indent="273666">
              <a:spcBef>
                <a:spcPts val="81"/>
              </a:spcBef>
            </a:pPr>
            <a:r>
              <a:rPr lang="ru-RU" sz="1368" b="1" spc="-4" dirty="0">
                <a:solidFill>
                  <a:prstClr val="black"/>
                </a:solidFill>
                <a:latin typeface="Times New Roman"/>
                <a:cs typeface="Times New Roman"/>
              </a:rPr>
              <a:t>Пречишћавање алкалоида врши се наизменичном  променом </a:t>
            </a:r>
            <a:r>
              <a:rPr lang="en-US" sz="1368" b="1" spc="-4" dirty="0">
                <a:solidFill>
                  <a:prstClr val="black"/>
                </a:solidFill>
                <a:latin typeface="Times New Roman"/>
                <a:cs typeface="Times New Roman"/>
              </a:rPr>
              <a:t>pH</a:t>
            </a:r>
            <a:r>
              <a:rPr lang="ru-RU" sz="1368" b="1" spc="-4" dirty="0">
                <a:solidFill>
                  <a:prstClr val="black"/>
                </a:solidFill>
                <a:latin typeface="Times New Roman"/>
                <a:cs typeface="Times New Roman"/>
              </a:rPr>
              <a:t> средине и екстракционог средства..........</a:t>
            </a:r>
            <a:endParaRPr lang="ru-RU" sz="1368" b="1" spc="-4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4253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327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ДЕРИВАТИ ОРНИТИНА</a:t>
            </a:r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ПИРОЛИДИНСКИ АЛКАЛОИДИ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2813893"/>
            <a:ext cx="7886700" cy="4044107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Тропански алкалоиди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Екгонински алколоиди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Пиролизидински алкалоиди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8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31569"/>
          </a:xfrm>
        </p:spPr>
        <p:txBody>
          <a:bodyPr>
            <a:normAutofit fontScale="90000"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b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sr-Cyrl-RS" sz="2800" spc="-45" dirty="0" smtClean="0">
                <a:latin typeface="Times New Roman" pitchFamily="18" charset="0"/>
                <a:cs typeface="Times New Roman" pitchFamily="18" charset="0"/>
              </a:rPr>
              <a:t>Тропански</a:t>
            </a:r>
            <a:r>
              <a:rPr lang="sr-Cyrl-RS" sz="2800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spc="-5" dirty="0" smtClean="0">
                <a:latin typeface="Times New Roman" pitchFamily="18" charset="0"/>
                <a:cs typeface="Times New Roman" pitchFamily="18" charset="0"/>
              </a:rPr>
              <a:t>алкалоиди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435" y="1628800"/>
            <a:ext cx="8151165" cy="4548163"/>
          </a:xfrm>
        </p:spPr>
        <p:txBody>
          <a:bodyPr/>
          <a:lstStyle/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sr-Cyrl-RS" sz="2000" spc="-5" dirty="0" smtClean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lang="sr-Cyrl-RS" sz="20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spc="-5" dirty="0" smtClean="0">
                <a:latin typeface="Times New Roman" pitchFamily="18" charset="0"/>
                <a:cs typeface="Times New Roman" pitchFamily="18" charset="0"/>
              </a:rPr>
              <a:t>тропански</a:t>
            </a:r>
            <a:r>
              <a:rPr lang="sr-Cyrl-RS" sz="2000" spc="-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spc="-5" dirty="0" smtClean="0">
                <a:latin typeface="Times New Roman" pitchFamily="18" charset="0"/>
                <a:cs typeface="Times New Roman" pitchFamily="18" charset="0"/>
              </a:rPr>
              <a:t>склет</a:t>
            </a:r>
            <a:r>
              <a:rPr lang="sr-Cyrl-RS" sz="20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sr-Cyrl-RS" sz="2000" spc="-5" dirty="0" smtClean="0">
                <a:latin typeface="Times New Roman" pitchFamily="18" charset="0"/>
                <a:cs typeface="Times New Roman" pitchFamily="18" charset="0"/>
              </a:rPr>
              <a:t>азабицикло</a:t>
            </a:r>
            <a:r>
              <a:rPr lang="sr-Cyrl-RS" sz="2000" spc="-7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spc="-10" dirty="0" smtClean="0">
                <a:latin typeface="Times New Roman" pitchFamily="18" charset="0"/>
                <a:cs typeface="Times New Roman" pitchFamily="18" charset="0"/>
              </a:rPr>
              <a:t>(3,2,1)-октан</a:t>
            </a:r>
            <a:endParaRPr lang="sr-Cyrl-R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12700" indent="0">
              <a:lnSpc>
                <a:spcPct val="100000"/>
              </a:lnSpc>
              <a:buNone/>
              <a:tabLst>
                <a:tab pos="354965" algn="l"/>
                <a:tab pos="355600" algn="l"/>
              </a:tabLst>
            </a:pPr>
            <a:r>
              <a:rPr lang="sr-Cyrl-RS" sz="2000" spc="-5" dirty="0" smtClean="0">
                <a:latin typeface="Times New Roman" pitchFamily="18" charset="0"/>
                <a:cs typeface="Times New Roman" pitchFamily="18" charset="0"/>
              </a:rPr>
              <a:t>Налазе се у биљкама</a:t>
            </a:r>
            <a:endParaRPr lang="sr-Cyrl-RS" sz="20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i="1" spc="-5" dirty="0" err="1" smtClean="0">
                <a:latin typeface="Times New Roman" pitchFamily="18" charset="0"/>
                <a:cs typeface="Times New Roman" pitchFamily="18" charset="0"/>
              </a:rPr>
              <a:t>Belladonnae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15" dirty="0" smtClean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lang="en-US" sz="2000" i="1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 smtClean="0">
                <a:latin typeface="Times New Roman" pitchFamily="18" charset="0"/>
                <a:cs typeface="Times New Roman" pitchFamily="18" charset="0"/>
              </a:rPr>
              <a:t>(radix),</a:t>
            </a:r>
            <a:r>
              <a:rPr lang="en-US" sz="2000" i="1" spc="-6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 smtClean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15" dirty="0" smtClean="0">
                <a:latin typeface="Times New Roman" pitchFamily="18" charset="0"/>
                <a:cs typeface="Times New Roman" pitchFamily="18" charset="0"/>
              </a:rPr>
              <a:t>велебиља)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i="1" spc="-5" dirty="0" err="1" smtClean="0">
                <a:latin typeface="Times New Roman" pitchFamily="18" charset="0"/>
                <a:cs typeface="Times New Roman" pitchFamily="18" charset="0"/>
              </a:rPr>
              <a:t>Stramonii</a:t>
            </a:r>
            <a:r>
              <a:rPr lang="en-US" sz="2000" i="1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15" dirty="0" smtClean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lang="en-US" sz="2000" i="1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 smtClean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000" i="1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dirty="0" smtClean="0">
                <a:latin typeface="Times New Roman" pitchFamily="18" charset="0"/>
                <a:cs typeface="Times New Roman" pitchFamily="18" charset="0"/>
              </a:rPr>
              <a:t>семе</a:t>
            </a:r>
            <a:r>
              <a:rPr lang="sr-Cyrl-RS" sz="2000" i="1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20" dirty="0" smtClean="0">
                <a:latin typeface="Times New Roman" pitchFamily="18" charset="0"/>
                <a:cs typeface="Times New Roman" pitchFamily="18" charset="0"/>
              </a:rPr>
              <a:t>татуле),</a:t>
            </a:r>
            <a:endParaRPr lang="sr-Cyrl-R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000" i="1" spc="-5" dirty="0" err="1" smtClean="0">
                <a:latin typeface="Times New Roman" pitchFamily="18" charset="0"/>
                <a:cs typeface="Times New Roman" pitchFamily="18" charset="0"/>
              </a:rPr>
              <a:t>Hyosciami</a:t>
            </a:r>
            <a:r>
              <a:rPr lang="en-US" sz="2000" i="1" spc="-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20" dirty="0" smtClean="0">
                <a:latin typeface="Times New Roman" pitchFamily="18" charset="0"/>
                <a:cs typeface="Times New Roman" pitchFamily="18" charset="0"/>
              </a:rPr>
              <a:t>folium</a:t>
            </a:r>
            <a:r>
              <a:rPr lang="en-US" sz="2000" i="1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spc="-5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000" i="1" spc="-5" dirty="0" smtClean="0">
                <a:latin typeface="Times New Roman" pitchFamily="18" charset="0"/>
                <a:cs typeface="Times New Roman" pitchFamily="18" charset="0"/>
              </a:rPr>
              <a:t>лист</a:t>
            </a:r>
            <a:r>
              <a:rPr lang="sr-Cyrl-RS" sz="2000" i="1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i="1" spc="-20" dirty="0" smtClean="0">
                <a:latin typeface="Times New Roman" pitchFamily="18" charset="0"/>
                <a:cs typeface="Times New Roman" pitchFamily="18" charset="0"/>
              </a:rPr>
              <a:t>бунике)</a:t>
            </a: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endParaRPr lang="sr-Cyrl-RS" sz="2000" i="1" spc="-20" dirty="0">
              <a:latin typeface="Times New Roman" pitchFamily="18" charset="0"/>
              <a:cs typeface="Times New Roman" pitchFamily="18" charset="0"/>
            </a:endParaRPr>
          </a:p>
          <a:p>
            <a:pPr marL="12700" lv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</a:t>
            </a:r>
            <a:r>
              <a:rPr lang="ru-RU" sz="2200" spc="-1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ову</a:t>
            </a:r>
            <a:r>
              <a:rPr lang="ru-RU" sz="2200" spc="-25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групу</a:t>
            </a:r>
            <a:r>
              <a:rPr lang="ru-RU" sz="2200" spc="-4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спадају</a:t>
            </a:r>
            <a:r>
              <a:rPr lang="ru-RU" sz="2200" spc="-2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spc="-5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атропин,</a:t>
            </a:r>
            <a:r>
              <a:rPr lang="ru-RU" sz="2200" spc="-4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spc="-5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хиосциамин,</a:t>
            </a:r>
            <a:r>
              <a:rPr lang="ru-RU" sz="2200" spc="-10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spc="-15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беладонин, скополамин</a:t>
            </a:r>
            <a:r>
              <a:rPr lang="ru-RU" sz="2200" spc="-75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</a:t>
            </a:r>
            <a:r>
              <a:rPr lang="ru-RU" sz="2200" spc="-40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200" spc="-5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др.</a:t>
            </a: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/>
          </a:p>
        </p:txBody>
      </p:sp>
      <p:sp>
        <p:nvSpPr>
          <p:cNvPr id="27" name="object 3"/>
          <p:cNvSpPr txBox="1"/>
          <p:nvPr/>
        </p:nvSpPr>
        <p:spPr>
          <a:xfrm>
            <a:off x="1404366" y="4544734"/>
            <a:ext cx="412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latin typeface="Times New Roman"/>
                <a:cs typeface="Times New Roman"/>
              </a:rPr>
              <a:t>NCH</a:t>
            </a:r>
            <a:r>
              <a:rPr sz="1350" spc="-60" baseline="-15432" dirty="0">
                <a:latin typeface="Times New Roman"/>
                <a:cs typeface="Times New Roman"/>
              </a:rPr>
              <a:t>3</a:t>
            </a:r>
            <a:endParaRPr sz="1350" baseline="-15432">
              <a:latin typeface="Times New Roman"/>
              <a:cs typeface="Times New Roman"/>
            </a:endParaRPr>
          </a:p>
        </p:txBody>
      </p:sp>
      <p:sp>
        <p:nvSpPr>
          <p:cNvPr id="28" name="object 4"/>
          <p:cNvSpPr/>
          <p:nvPr/>
        </p:nvSpPr>
        <p:spPr>
          <a:xfrm>
            <a:off x="1476755" y="5251742"/>
            <a:ext cx="377825" cy="142875"/>
          </a:xfrm>
          <a:custGeom>
            <a:avLst/>
            <a:gdLst/>
            <a:ahLst/>
            <a:cxnLst/>
            <a:rect l="l" t="t" r="r" b="b"/>
            <a:pathLst>
              <a:path w="377825" h="142875">
                <a:moveTo>
                  <a:pt x="0" y="0"/>
                </a:moveTo>
                <a:lnTo>
                  <a:pt x="377444" y="142875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5"/>
          <p:cNvSpPr/>
          <p:nvPr/>
        </p:nvSpPr>
        <p:spPr>
          <a:xfrm>
            <a:off x="3181350" y="5385727"/>
            <a:ext cx="347980" cy="7620"/>
          </a:xfrm>
          <a:custGeom>
            <a:avLst/>
            <a:gdLst/>
            <a:ahLst/>
            <a:cxnLst/>
            <a:rect l="l" t="t" r="r" b="b"/>
            <a:pathLst>
              <a:path w="347979" h="7619">
                <a:moveTo>
                  <a:pt x="347472" y="0"/>
                </a:moveTo>
                <a:lnTo>
                  <a:pt x="0" y="0"/>
                </a:lnTo>
                <a:lnTo>
                  <a:pt x="0" y="7620"/>
                </a:lnTo>
                <a:lnTo>
                  <a:pt x="347472" y="7620"/>
                </a:lnTo>
                <a:lnTo>
                  <a:pt x="3474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/>
          <p:cNvSpPr txBox="1"/>
          <p:nvPr/>
        </p:nvSpPr>
        <p:spPr>
          <a:xfrm>
            <a:off x="2222880" y="5204245"/>
            <a:ext cx="855344" cy="518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latin typeface="Times New Roman"/>
                <a:cs typeface="Times New Roman"/>
              </a:rPr>
              <a:t>CH</a:t>
            </a:r>
            <a:r>
              <a:rPr sz="1350" spc="-44" baseline="-12345" dirty="0">
                <a:latin typeface="Times New Roman"/>
                <a:cs typeface="Times New Roman"/>
              </a:rPr>
              <a:t>2</a:t>
            </a:r>
            <a:r>
              <a:rPr sz="1200" spc="-30" dirty="0">
                <a:latin typeface="Times New Roman"/>
                <a:cs typeface="Times New Roman"/>
              </a:rPr>
              <a:t>OH</a:t>
            </a:r>
            <a:endParaRPr sz="1200" dirty="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994"/>
              </a:spcBef>
            </a:pPr>
            <a:r>
              <a:rPr sz="1200" spc="-30" dirty="0">
                <a:latin typeface="Times New Roman"/>
                <a:cs typeface="Times New Roman"/>
              </a:rPr>
              <a:t>OCOCH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1" name="object 7"/>
          <p:cNvSpPr/>
          <p:nvPr/>
        </p:nvSpPr>
        <p:spPr>
          <a:xfrm>
            <a:off x="1135380" y="4738155"/>
            <a:ext cx="1102995" cy="894715"/>
          </a:xfrm>
          <a:custGeom>
            <a:avLst/>
            <a:gdLst/>
            <a:ahLst/>
            <a:cxnLst/>
            <a:rect l="l" t="t" r="r" b="b"/>
            <a:pathLst>
              <a:path w="1102995" h="894714">
                <a:moveTo>
                  <a:pt x="342391" y="513588"/>
                </a:moveTo>
                <a:lnTo>
                  <a:pt x="0" y="656463"/>
                </a:lnTo>
              </a:path>
              <a:path w="1102995" h="894714">
                <a:moveTo>
                  <a:pt x="878713" y="316611"/>
                </a:moveTo>
                <a:lnTo>
                  <a:pt x="486156" y="138684"/>
                </a:lnTo>
              </a:path>
              <a:path w="1102995" h="894714">
                <a:moveTo>
                  <a:pt x="126491" y="316611"/>
                </a:moveTo>
                <a:lnTo>
                  <a:pt x="485647" y="138684"/>
                </a:lnTo>
              </a:path>
              <a:path w="1102995" h="894714">
                <a:moveTo>
                  <a:pt x="0" y="656590"/>
                </a:moveTo>
                <a:lnTo>
                  <a:pt x="125996" y="315468"/>
                </a:lnTo>
              </a:path>
              <a:path w="1102995" h="894714">
                <a:moveTo>
                  <a:pt x="393191" y="0"/>
                </a:moveTo>
                <a:lnTo>
                  <a:pt x="485775" y="138049"/>
                </a:lnTo>
              </a:path>
              <a:path w="1102995" h="894714">
                <a:moveTo>
                  <a:pt x="865632" y="894461"/>
                </a:moveTo>
                <a:lnTo>
                  <a:pt x="878839" y="315468"/>
                </a:lnTo>
              </a:path>
              <a:path w="1102995" h="894714">
                <a:moveTo>
                  <a:pt x="865632" y="893953"/>
                </a:moveTo>
                <a:lnTo>
                  <a:pt x="719327" y="656844"/>
                </a:lnTo>
              </a:path>
              <a:path w="1102995" h="894714">
                <a:moveTo>
                  <a:pt x="341375" y="0"/>
                </a:moveTo>
                <a:lnTo>
                  <a:pt x="341375" y="513461"/>
                </a:lnTo>
              </a:path>
              <a:path w="1102995" h="894714">
                <a:moveTo>
                  <a:pt x="865632" y="894588"/>
                </a:moveTo>
                <a:lnTo>
                  <a:pt x="1102740" y="894588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8"/>
          <p:cNvSpPr/>
          <p:nvPr/>
        </p:nvSpPr>
        <p:spPr>
          <a:xfrm>
            <a:off x="2613660" y="5396523"/>
            <a:ext cx="0" cy="159385"/>
          </a:xfrm>
          <a:custGeom>
            <a:avLst/>
            <a:gdLst/>
            <a:ahLst/>
            <a:cxnLst/>
            <a:rect l="l" t="t" r="r" b="b"/>
            <a:pathLst>
              <a:path h="159385">
                <a:moveTo>
                  <a:pt x="0" y="159385"/>
                </a:moveTo>
                <a:lnTo>
                  <a:pt x="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9"/>
          <p:cNvSpPr/>
          <p:nvPr/>
        </p:nvSpPr>
        <p:spPr>
          <a:xfrm>
            <a:off x="2776727" y="5361470"/>
            <a:ext cx="873125" cy="542925"/>
          </a:xfrm>
          <a:custGeom>
            <a:avLst/>
            <a:gdLst/>
            <a:ahLst/>
            <a:cxnLst/>
            <a:rect l="l" t="t" r="r" b="b"/>
            <a:pathLst>
              <a:path w="873125" h="542925">
                <a:moveTo>
                  <a:pt x="0" y="271271"/>
                </a:moveTo>
                <a:lnTo>
                  <a:pt x="248158" y="271271"/>
                </a:lnTo>
              </a:path>
              <a:path w="873125" h="542925">
                <a:moveTo>
                  <a:pt x="405003" y="0"/>
                </a:moveTo>
                <a:lnTo>
                  <a:pt x="248412" y="271271"/>
                </a:lnTo>
              </a:path>
              <a:path w="873125" h="542925">
                <a:moveTo>
                  <a:pt x="428117" y="53339"/>
                </a:moveTo>
                <a:lnTo>
                  <a:pt x="306324" y="264540"/>
                </a:lnTo>
              </a:path>
              <a:path w="873125" h="542925">
                <a:moveTo>
                  <a:pt x="872871" y="271271"/>
                </a:moveTo>
                <a:lnTo>
                  <a:pt x="716280" y="0"/>
                </a:lnTo>
              </a:path>
              <a:path w="873125" h="542925">
                <a:moveTo>
                  <a:pt x="814832" y="264540"/>
                </a:moveTo>
                <a:lnTo>
                  <a:pt x="693420" y="53339"/>
                </a:lnTo>
              </a:path>
              <a:path w="873125" h="542925">
                <a:moveTo>
                  <a:pt x="716280" y="542163"/>
                </a:moveTo>
                <a:lnTo>
                  <a:pt x="872871" y="271271"/>
                </a:lnTo>
              </a:path>
              <a:path w="873125" h="542925">
                <a:moveTo>
                  <a:pt x="405384" y="542543"/>
                </a:moveTo>
                <a:lnTo>
                  <a:pt x="716026" y="542543"/>
                </a:lnTo>
              </a:path>
              <a:path w="873125" h="542925">
                <a:moveTo>
                  <a:pt x="440436" y="495300"/>
                </a:moveTo>
                <a:lnTo>
                  <a:pt x="680974" y="495300"/>
                </a:lnTo>
              </a:path>
              <a:path w="873125" h="542925">
                <a:moveTo>
                  <a:pt x="248412" y="271271"/>
                </a:moveTo>
                <a:lnTo>
                  <a:pt x="405003" y="542163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0"/>
          <p:cNvSpPr txBox="1"/>
          <p:nvPr/>
        </p:nvSpPr>
        <p:spPr>
          <a:xfrm>
            <a:off x="6490842" y="5349660"/>
            <a:ext cx="7683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latin typeface="Times New Roman"/>
                <a:cs typeface="Times New Roman"/>
              </a:rPr>
              <a:t>2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5" name="object 11"/>
          <p:cNvSpPr txBox="1"/>
          <p:nvPr/>
        </p:nvSpPr>
        <p:spPr>
          <a:xfrm>
            <a:off x="6039739" y="5560352"/>
            <a:ext cx="48387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5" dirty="0">
                <a:latin typeface="Times New Roman"/>
                <a:cs typeface="Times New Roman"/>
              </a:rPr>
              <a:t>O</a:t>
            </a:r>
            <a:r>
              <a:rPr sz="1100" spc="-80" dirty="0">
                <a:latin typeface="Times New Roman"/>
                <a:cs typeface="Times New Roman"/>
              </a:rPr>
              <a:t>C</a:t>
            </a:r>
            <a:r>
              <a:rPr sz="1100" spc="-55" dirty="0">
                <a:latin typeface="Times New Roman"/>
                <a:cs typeface="Times New Roman"/>
              </a:rPr>
              <a:t>O</a:t>
            </a:r>
            <a:r>
              <a:rPr sz="1100" spc="-80" dirty="0">
                <a:latin typeface="Times New Roman"/>
                <a:cs typeface="Times New Roman"/>
              </a:rPr>
              <a:t>C</a:t>
            </a:r>
            <a:r>
              <a:rPr sz="1100" dirty="0">
                <a:latin typeface="Times New Roman"/>
                <a:cs typeface="Times New Roman"/>
              </a:rPr>
              <a:t>H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6" name="object 12"/>
          <p:cNvSpPr txBox="1"/>
          <p:nvPr/>
        </p:nvSpPr>
        <p:spPr>
          <a:xfrm>
            <a:off x="4771135" y="5148873"/>
            <a:ext cx="1270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Times New Roman"/>
                <a:cs typeface="Times New Roman"/>
              </a:rPr>
              <a:t>O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7" name="object 13"/>
          <p:cNvSpPr txBox="1"/>
          <p:nvPr/>
        </p:nvSpPr>
        <p:spPr>
          <a:xfrm>
            <a:off x="6303009" y="5280445"/>
            <a:ext cx="4438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45" dirty="0">
                <a:latin typeface="Times New Roman"/>
                <a:cs typeface="Times New Roman"/>
              </a:rPr>
              <a:t>C</a:t>
            </a:r>
            <a:r>
              <a:rPr sz="1100" dirty="0">
                <a:latin typeface="Times New Roman"/>
                <a:cs typeface="Times New Roman"/>
              </a:rPr>
              <a:t>H</a:t>
            </a:r>
            <a:r>
              <a:rPr sz="1100" spc="-45" dirty="0">
                <a:latin typeface="Times New Roman"/>
                <a:cs typeface="Times New Roman"/>
              </a:rPr>
              <a:t> </a:t>
            </a:r>
            <a:r>
              <a:rPr sz="1100" spc="-30" dirty="0">
                <a:latin typeface="Times New Roman"/>
                <a:cs typeface="Times New Roman"/>
              </a:rPr>
              <a:t>O</a:t>
            </a:r>
            <a:r>
              <a:rPr sz="1100" dirty="0">
                <a:latin typeface="Times New Roman"/>
                <a:cs typeface="Times New Roman"/>
              </a:rPr>
              <a:t>H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8" name="object 14"/>
          <p:cNvSpPr/>
          <p:nvPr/>
        </p:nvSpPr>
        <p:spPr>
          <a:xfrm>
            <a:off x="4889753" y="4866933"/>
            <a:ext cx="1132205" cy="804545"/>
          </a:xfrm>
          <a:custGeom>
            <a:avLst/>
            <a:gdLst/>
            <a:ahLst/>
            <a:cxnLst/>
            <a:rect l="l" t="t" r="r" b="b"/>
            <a:pathLst>
              <a:path w="1132204" h="804544">
                <a:moveTo>
                  <a:pt x="446532" y="461771"/>
                </a:moveTo>
                <a:lnTo>
                  <a:pt x="786257" y="589533"/>
                </a:lnTo>
              </a:path>
              <a:path w="1132204" h="804544">
                <a:moveTo>
                  <a:pt x="446405" y="461771"/>
                </a:moveTo>
                <a:lnTo>
                  <a:pt x="140208" y="589533"/>
                </a:lnTo>
              </a:path>
              <a:path w="1132204" h="804544">
                <a:moveTo>
                  <a:pt x="930656" y="283463"/>
                </a:moveTo>
                <a:lnTo>
                  <a:pt x="576072" y="123443"/>
                </a:lnTo>
              </a:path>
              <a:path w="1132204" h="804544">
                <a:moveTo>
                  <a:pt x="252984" y="283463"/>
                </a:moveTo>
                <a:lnTo>
                  <a:pt x="577596" y="123443"/>
                </a:lnTo>
              </a:path>
              <a:path w="1132204" h="804544">
                <a:moveTo>
                  <a:pt x="140208" y="589406"/>
                </a:moveTo>
                <a:lnTo>
                  <a:pt x="252603" y="283463"/>
                </a:lnTo>
              </a:path>
              <a:path w="1132204" h="804544">
                <a:moveTo>
                  <a:pt x="493775" y="0"/>
                </a:moveTo>
                <a:lnTo>
                  <a:pt x="577088" y="123443"/>
                </a:lnTo>
              </a:path>
              <a:path w="1132204" h="804544">
                <a:moveTo>
                  <a:pt x="918972" y="804417"/>
                </a:moveTo>
                <a:lnTo>
                  <a:pt x="930656" y="283463"/>
                </a:lnTo>
              </a:path>
              <a:path w="1132204" h="804544">
                <a:moveTo>
                  <a:pt x="918845" y="804037"/>
                </a:moveTo>
                <a:lnTo>
                  <a:pt x="786384" y="589788"/>
                </a:lnTo>
              </a:path>
              <a:path w="1132204" h="804544">
                <a:moveTo>
                  <a:pt x="446532" y="0"/>
                </a:moveTo>
                <a:lnTo>
                  <a:pt x="446532" y="461644"/>
                </a:lnTo>
              </a:path>
              <a:path w="1132204" h="804544">
                <a:moveTo>
                  <a:pt x="918972" y="803147"/>
                </a:moveTo>
                <a:lnTo>
                  <a:pt x="1131824" y="803147"/>
                </a:lnTo>
              </a:path>
              <a:path w="1132204" h="804544">
                <a:moveTo>
                  <a:pt x="139573" y="589533"/>
                </a:moveTo>
                <a:lnTo>
                  <a:pt x="0" y="449579"/>
                </a:lnTo>
              </a:path>
              <a:path w="1132204" h="804544">
                <a:moveTo>
                  <a:pt x="252730" y="283463"/>
                </a:moveTo>
                <a:lnTo>
                  <a:pt x="0" y="371728"/>
                </a:lnTo>
              </a:path>
            </a:pathLst>
          </a:custGeom>
          <a:ln w="106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5"/>
          <p:cNvSpPr/>
          <p:nvPr/>
        </p:nvSpPr>
        <p:spPr>
          <a:xfrm>
            <a:off x="6358890" y="5458245"/>
            <a:ext cx="0" cy="144780"/>
          </a:xfrm>
          <a:custGeom>
            <a:avLst/>
            <a:gdLst/>
            <a:ahLst/>
            <a:cxnLst/>
            <a:rect l="l" t="t" r="r" b="b"/>
            <a:pathLst>
              <a:path h="144780">
                <a:moveTo>
                  <a:pt x="0" y="144525"/>
                </a:moveTo>
                <a:lnTo>
                  <a:pt x="0" y="0"/>
                </a:lnTo>
              </a:path>
            </a:pathLst>
          </a:custGeom>
          <a:ln w="1066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0" name="object 16"/>
          <p:cNvGrpSpPr/>
          <p:nvPr/>
        </p:nvGrpSpPr>
        <p:grpSpPr>
          <a:xfrm>
            <a:off x="6506718" y="5422430"/>
            <a:ext cx="790575" cy="497205"/>
            <a:chOff x="6506718" y="2449067"/>
            <a:chExt cx="790575" cy="497205"/>
          </a:xfrm>
        </p:grpSpPr>
        <p:sp>
          <p:nvSpPr>
            <p:cNvPr id="41" name="object 17"/>
            <p:cNvSpPr/>
            <p:nvPr/>
          </p:nvSpPr>
          <p:spPr>
            <a:xfrm>
              <a:off x="6846697" y="2474848"/>
              <a:ext cx="334010" cy="6350"/>
            </a:xfrm>
            <a:custGeom>
              <a:avLst/>
              <a:gdLst/>
              <a:ahLst/>
              <a:cxnLst/>
              <a:rect l="l" t="t" r="r" b="b"/>
              <a:pathLst>
                <a:path w="334009" h="6350">
                  <a:moveTo>
                    <a:pt x="333755" y="0"/>
                  </a:moveTo>
                  <a:lnTo>
                    <a:pt x="0" y="0"/>
                  </a:lnTo>
                  <a:lnTo>
                    <a:pt x="0" y="6096"/>
                  </a:lnTo>
                  <a:lnTo>
                    <a:pt x="333755" y="6096"/>
                  </a:lnTo>
                  <a:lnTo>
                    <a:pt x="3337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8"/>
            <p:cNvSpPr/>
            <p:nvPr/>
          </p:nvSpPr>
          <p:spPr>
            <a:xfrm>
              <a:off x="6506718" y="2454401"/>
              <a:ext cx="784860" cy="486409"/>
            </a:xfrm>
            <a:custGeom>
              <a:avLst/>
              <a:gdLst/>
              <a:ahLst/>
              <a:cxnLst/>
              <a:rect l="l" t="t" r="r" b="b"/>
              <a:pathLst>
                <a:path w="784859" h="486410">
                  <a:moveTo>
                    <a:pt x="0" y="242315"/>
                  </a:moveTo>
                  <a:lnTo>
                    <a:pt x="220979" y="242315"/>
                  </a:lnTo>
                </a:path>
                <a:path w="784859" h="486410">
                  <a:moveTo>
                    <a:pt x="362584" y="0"/>
                  </a:moveTo>
                  <a:lnTo>
                    <a:pt x="220979" y="243712"/>
                  </a:lnTo>
                </a:path>
                <a:path w="784859" h="486410">
                  <a:moveTo>
                    <a:pt x="383793" y="47244"/>
                  </a:moveTo>
                  <a:lnTo>
                    <a:pt x="274320" y="237489"/>
                  </a:lnTo>
                </a:path>
                <a:path w="784859" h="486410">
                  <a:moveTo>
                    <a:pt x="784732" y="243712"/>
                  </a:moveTo>
                  <a:lnTo>
                    <a:pt x="643127" y="0"/>
                  </a:lnTo>
                </a:path>
                <a:path w="784859" h="486410">
                  <a:moveTo>
                    <a:pt x="732789" y="237489"/>
                  </a:moveTo>
                  <a:lnTo>
                    <a:pt x="621791" y="47244"/>
                  </a:lnTo>
                </a:path>
                <a:path w="784859" h="486410">
                  <a:moveTo>
                    <a:pt x="643127" y="485648"/>
                  </a:moveTo>
                  <a:lnTo>
                    <a:pt x="784732" y="242315"/>
                  </a:lnTo>
                </a:path>
                <a:path w="784859" h="486410">
                  <a:moveTo>
                    <a:pt x="362711" y="486156"/>
                  </a:moveTo>
                  <a:lnTo>
                    <a:pt x="642874" y="486156"/>
                  </a:lnTo>
                </a:path>
                <a:path w="784859" h="486410">
                  <a:moveTo>
                    <a:pt x="394715" y="443484"/>
                  </a:moveTo>
                  <a:lnTo>
                    <a:pt x="612139" y="443484"/>
                  </a:lnTo>
                </a:path>
                <a:path w="784859" h="486410">
                  <a:moveTo>
                    <a:pt x="220979" y="242315"/>
                  </a:moveTo>
                  <a:lnTo>
                    <a:pt x="362584" y="485648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19"/>
          <p:cNvSpPr txBox="1"/>
          <p:nvPr/>
        </p:nvSpPr>
        <p:spPr>
          <a:xfrm>
            <a:off x="5256021" y="4687304"/>
            <a:ext cx="40068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100" spc="-45" dirty="0">
                <a:latin typeface="Times New Roman"/>
                <a:cs typeface="Times New Roman"/>
              </a:rPr>
              <a:t>NCH</a:t>
            </a:r>
            <a:r>
              <a:rPr sz="1200" spc="-67" baseline="-13888" dirty="0">
                <a:latin typeface="Times New Roman"/>
                <a:cs typeface="Times New Roman"/>
              </a:rPr>
              <a:t>3</a:t>
            </a:r>
            <a:endParaRPr sz="1200" baseline="-13888">
              <a:latin typeface="Times New Roman"/>
              <a:cs typeface="Times New Roman"/>
            </a:endParaRPr>
          </a:p>
        </p:txBody>
      </p:sp>
      <p:sp>
        <p:nvSpPr>
          <p:cNvPr id="44" name="object 20"/>
          <p:cNvSpPr txBox="1"/>
          <p:nvPr/>
        </p:nvSpPr>
        <p:spPr>
          <a:xfrm>
            <a:off x="1755139" y="6129059"/>
            <a:ext cx="101409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Атропин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object 21"/>
          <p:cNvSpPr txBox="1"/>
          <p:nvPr/>
        </p:nvSpPr>
        <p:spPr>
          <a:xfrm>
            <a:off x="5185409" y="6129059"/>
            <a:ext cx="14693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Скополамин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3678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 txBox="1"/>
          <p:nvPr/>
        </p:nvSpPr>
        <p:spPr>
          <a:xfrm>
            <a:off x="611834" y="1052736"/>
            <a:ext cx="8136629" cy="4950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10"/>
              </a:spcBef>
              <a:buFont typeface="Arial" panose="020B0604020202020204" pitchFamily="34" charset="0"/>
              <a:buChar char="•"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Тропански алкалоиди су естри алкохола тропанског скелета (тропанола, скопанола) и алифатичних или ароматичних алкохола.</a:t>
            </a:r>
          </a:p>
          <a:p>
            <a:pPr algn="just">
              <a:lnSpc>
                <a:spcPct val="100000"/>
              </a:lnSpc>
              <a:spcBef>
                <a:spcPts val="10"/>
              </a:spcBef>
            </a:pPr>
            <a:endParaRPr lang="sr-Cyrl-RS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marR="5715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биљци 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велебиље 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налази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мало атропина, </a:t>
            </a:r>
            <a:r>
              <a:rPr lang="sr-Cyrl-RS" sz="2200" spc="-20" dirty="0">
                <a:latin typeface="Times New Roman" pitchFamily="18" charset="0"/>
                <a:cs typeface="Times New Roman" pitchFamily="18" charset="0"/>
              </a:rPr>
              <a:t>међутим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sr-Cyrl-RS"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30" dirty="0">
                <a:latin typeface="Times New Roman" pitchFamily="18" charset="0"/>
                <a:cs typeface="Times New Roman" pitchFamily="18" charset="0"/>
              </a:rPr>
              <a:t>сушењу,</a:t>
            </a:r>
            <a:r>
              <a:rPr lang="sr-Cyrl-RS"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преради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екстракцији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већи</a:t>
            </a:r>
            <a:r>
              <a:rPr lang="sr-Cyrl-RS"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15" dirty="0">
                <a:latin typeface="Times New Roman" pitchFamily="18" charset="0"/>
                <a:cs typeface="Times New Roman" pitchFamily="18" charset="0"/>
              </a:rPr>
              <a:t>део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хиосциамина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20" dirty="0">
                <a:latin typeface="Times New Roman" pitchFamily="18" charset="0"/>
                <a:cs typeface="Times New Roman" pitchFamily="18" charset="0"/>
              </a:rPr>
              <a:t>прелази</a:t>
            </a:r>
            <a:r>
              <a:rPr lang="sr-Cyrl-RS"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изомер</a:t>
            </a:r>
            <a:r>
              <a:rPr lang="sr-Cyrl-RS"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атропин</a:t>
            </a:r>
            <a:r>
              <a:rPr lang="sr-Cyrl-RS" sz="2200" spc="-5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55600" marR="5715" indent="-3429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</a:pPr>
            <a:r>
              <a:rPr lang="ru-RU" sz="2200" b="1" spc="-2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Скополамин</a:t>
            </a:r>
            <a:r>
              <a:rPr lang="ru-RU" sz="2200" b="1" spc="-85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>
              <a:lnSpc>
                <a:spcPct val="79800"/>
              </a:lnSpc>
              <a:spcBef>
                <a:spcPts val="670"/>
              </a:spcBef>
              <a:buSzPct val="75000"/>
              <a:buFont typeface="Arial"/>
              <a:buChar char="•"/>
              <a:tabLst>
                <a:tab pos="422275" algn="l"/>
                <a:tab pos="422909" algn="l"/>
              </a:tabLst>
            </a:pP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 терапији</a:t>
            </a:r>
            <a:r>
              <a:rPr lang="ru-RU"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паркинсонизма,</a:t>
            </a:r>
            <a:r>
              <a:rPr lang="ru-RU"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опуштања</a:t>
            </a:r>
            <a:r>
              <a:rPr lang="ru-RU" sz="2200" spc="-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болног </a:t>
            </a:r>
            <a:r>
              <a:rPr lang="ru-RU" sz="2200" spc="-5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спазма </a:t>
            </a:r>
            <a:r>
              <a:rPr lang="ru-RU" sz="2200" spc="-55" dirty="0">
                <a:latin typeface="Times New Roman" pitchFamily="18" charset="0"/>
                <a:cs typeface="Times New Roman" pitchFamily="18" charset="0"/>
              </a:rPr>
              <a:t>глатке 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мускулатуре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spc="-20" dirty="0">
                <a:latin typeface="Times New Roman" pitchFamily="18" charset="0"/>
                <a:cs typeface="Times New Roman" pitchFamily="18" charset="0"/>
              </a:rPr>
              <a:t>као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превенција мучнине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>
                <a:latin typeface="Times New Roman" pitchFamily="18" charset="0"/>
                <a:cs typeface="Times New Roman" pitchFamily="18" charset="0"/>
              </a:rPr>
              <a:t>приликом</a:t>
            </a:r>
            <a:r>
              <a:rPr lang="ru-RU"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путовања.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58419" indent="-342900">
              <a:lnSpc>
                <a:spcPct val="79600"/>
              </a:lnSpc>
              <a:spcBef>
                <a:spcPts val="6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ru-RU" sz="2200" spc="-20" dirty="0">
                <a:latin typeface="Times New Roman" pitchFamily="18" charset="0"/>
                <a:cs typeface="Times New Roman" pitchFamily="18" charset="0"/>
              </a:rPr>
              <a:t>Скополамин-бутил-бромид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200" b="1" spc="-20" dirty="0">
                <a:latin typeface="Times New Roman" pitchFamily="18" charset="0"/>
                <a:cs typeface="Times New Roman" pitchFamily="18" charset="0"/>
              </a:rPr>
              <a:t>бускопан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је лек 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који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ru-RU"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узима</a:t>
            </a:r>
            <a:r>
              <a:rPr lang="ru-RU"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поремећајима</a:t>
            </a:r>
            <a:r>
              <a:rPr lang="ru-RU" sz="22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гастроинтестиналном</a:t>
            </a:r>
            <a:r>
              <a:rPr lang="ru-RU" sz="2200" spc="-1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тракту.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2700" marR="5715" algn="just">
              <a:lnSpc>
                <a:spcPct val="100000"/>
              </a:lnSpc>
            </a:pP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2051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81918"/>
            <a:ext cx="8136904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Cyrl-RS" sz="2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Хиосциамин и атропин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блокирају мускаринске рецепторе органа инервисаних парасимпатикусним  постганглијским влакнима;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компетитивно инхибирају везивање ацетилхолина за рецепторе;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изазивају убрзавања рада срца због интензивније адренергичке  активности после блокаде мускаринских рецептора;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изазивају релаксацију и смањују покретљивост глатке мускулатуре;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проузрокују губитак тонуса и перисталтике глатке мускулатуре органа  дигестивног тракта, блокирају бронхоспазам изазван ацетилхолином;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умањују секрецију пљувачке, суза, зноја, слузи у органима  респираторног тракта и фермената у органима дигестивног тракта;</a:t>
            </a:r>
          </a:p>
          <a:p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оку изазивају пасивну мидријазу;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07293"/>
            <a:ext cx="7886700" cy="1325563"/>
          </a:xfrm>
        </p:spPr>
        <p:txBody>
          <a:bodyPr>
            <a:norm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Atropa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belladonna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- 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Велебиље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5743550" cy="4351338"/>
          </a:xfrm>
        </p:spPr>
        <p:txBody>
          <a:bodyPr>
            <a:normAutofit fontScale="92500"/>
          </a:bodyPr>
          <a:lstStyle/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Вишегодишња зељаста биљка.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Распрострањена код нас.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 дрога се користи корен и лист.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Осушени лист је хартијаст и лако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ломљив,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зелене боје, слабо длакав,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бљутавог и нагорког укуса,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опојног мириса.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орен је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смежуран, уздуж наборан,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сивосмеђе боје,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светлије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унутрашњости, брашњав, са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видљивом линијом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камбијума.Укуса је нагорког и љутог. Нема мириса.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садржи 0,30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корен 0,45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укупних алкалоида од којих је најзаступљенији хиосциамин</a:t>
            </a:r>
            <a:r>
              <a:rPr lang="sr-Cyrl-RS" dirty="0" smtClean="0"/>
              <a:t>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215" y="966992"/>
            <a:ext cx="1720217" cy="1465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949" y="2661030"/>
            <a:ext cx="1509200" cy="21976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670" y="4935018"/>
            <a:ext cx="1450479" cy="12920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6228184" y="2276872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Belladonnae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radix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sr-Latn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 велебиља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6228184" y="6309320"/>
            <a:ext cx="381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Belladonnae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folium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велебиља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23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91269"/>
            <a:ext cx="7886700" cy="1325563"/>
          </a:xfrm>
        </p:spPr>
        <p:txBody>
          <a:bodyPr>
            <a:norm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Datura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stramonium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татула, кужњак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56792"/>
            <a:ext cx="5815558" cy="5112567"/>
          </a:xfrm>
        </p:spPr>
        <p:txBody>
          <a:bodyPr>
            <a:noAutofit/>
          </a:bodyPr>
          <a:lstStyle/>
          <a:p>
            <a:pPr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Једногодишња биљка.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Стабљике разгранате, висине до 1 м.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 око насеља, на загађеном земљишту. Цела биљка непријатно мирише.</a:t>
            </a:r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 дрога се користи лист и семе.</a:t>
            </a:r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се сакупља током лета, када биљка цвета. Осушен лист је смежуран, хартијаст, лако ломљив, зелене боје, слабо длакав.Горког и сланог укуса, непријатног мириса.Садржи 0,2-0,4% укупних алкалоида, две трећине чини хиосциамин, а једну трећину скополамин.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Осушено, зрело семе је црне боје, спљоштено и бубрежасто, горког и љутог укуса, слабог мириса. Садржи до 0,6 </a:t>
            </a:r>
            <a:r>
              <a:rPr lang="sr-Latn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укупних алкалоида, доминира хиосциамин.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908720"/>
            <a:ext cx="2196861" cy="14053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6444208" y="2204864"/>
            <a:ext cx="3811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Stramonii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folium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татуле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264" y="2564904"/>
            <a:ext cx="1613168" cy="1974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6362" y="4653136"/>
            <a:ext cx="1740094" cy="13172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flipH="1">
            <a:off x="6593482" y="6001543"/>
            <a:ext cx="38111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Stramonii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semen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 татуле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0017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9126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Hyoscyamus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niger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- 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буника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56792"/>
            <a:ext cx="6319614" cy="4620171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Једногодишња или двогодишња зељаста биљка.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Плод је чаура са поклопцем, око 2 </a:t>
            </a:r>
            <a:r>
              <a:rPr lang="sr-Latn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испуњена ситним семеном.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 у околини насеља, на земљишту с пуно азота.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 дрога се користи лист и семе.</a:t>
            </a:r>
          </a:p>
          <a:p>
            <a:pPr marL="0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Осушен лист је смежуран, хартијаст и лаколомљив, сивозелене боје, главни нерв је јако истакнут и длакав. Лист бунике садржи 0.05-0.14% укупних алкалоида, доминира хиосциамин</a:t>
            </a:r>
          </a:p>
          <a:p>
            <a:pPr algn="just"/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 је смеђежуте боје, округло, спљоштено, промера 1-2 </a:t>
            </a:r>
            <a:r>
              <a:rPr lang="sr-Latn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мрежасто наборане површине.</a:t>
            </a:r>
            <a:r>
              <a:rPr lang="sr-Latn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Нагорког и љутог укуса, слабог мириса.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 бунике садржи до 0.3% укупних алкалоида, доминира хиосциамин.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264" y="1484784"/>
            <a:ext cx="1950336" cy="14219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457" y="2996952"/>
            <a:ext cx="1967595" cy="274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47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64902"/>
          </a:xfrm>
        </p:spPr>
        <p:txBody>
          <a:bodyPr/>
          <a:lstStyle/>
          <a:p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-Историјат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први пут је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Деросне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изоловао мешавину наркотина и морфина 1803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год., а морфин (назван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 морфин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Морфеју, богу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пре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истио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1806 год.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Први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успеси 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одређивању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повезани су с кониином, а то је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први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 који је синтетисан (Шиф 1870 год.; Ладебург 1886 год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 је изведен из арапске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алкали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база)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грчког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израза "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ејдос"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сличан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те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једноставном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преводу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сличан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алкалијама".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први пут га је употребио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етком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века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Мејснер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 би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означио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биљне састојке,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базних особина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откривене у семену сабадиле.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5/59/Friedrich_Wilhelm_Adam_Sertuerner.jpg/220px-Friedrich_Wilhelm_Adam_Sertuer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763688" cy="145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7524328" y="1600200"/>
            <a:ext cx="21957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Фридрих Сертирнер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1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02638" y="1852870"/>
            <a:ext cx="4000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sz="1400" spc="-190" dirty="0">
                <a:latin typeface="Times New Roman"/>
                <a:cs typeface="Times New Roman"/>
              </a:rPr>
              <a:t>NCH</a:t>
            </a:r>
            <a:r>
              <a:rPr sz="1575" spc="-284" baseline="-13227" dirty="0">
                <a:latin typeface="Times New Roman"/>
                <a:cs typeface="Times New Roman"/>
              </a:rPr>
              <a:t>3</a:t>
            </a:r>
            <a:endParaRPr sz="1575" baseline="-13227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68067" y="2216725"/>
            <a:ext cx="61023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400" spc="-210" dirty="0">
                <a:latin typeface="Times New Roman"/>
                <a:cs typeface="Times New Roman"/>
              </a:rPr>
              <a:t>COOCH</a:t>
            </a:r>
            <a:r>
              <a:rPr sz="1575" spc="-315" baseline="-13227" dirty="0">
                <a:latin typeface="Times New Roman"/>
                <a:cs typeface="Times New Roman"/>
              </a:rPr>
              <a:t>3</a:t>
            </a:r>
            <a:endParaRPr sz="1575" baseline="-13227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51939" y="2892492"/>
            <a:ext cx="6648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400" spc="-195" dirty="0">
                <a:latin typeface="Times New Roman"/>
                <a:cs typeface="Times New Roman"/>
              </a:rPr>
              <a:t>OCOC</a:t>
            </a:r>
            <a:r>
              <a:rPr sz="1575" spc="-292" baseline="-13227" dirty="0">
                <a:latin typeface="Times New Roman"/>
                <a:cs typeface="Times New Roman"/>
              </a:rPr>
              <a:t>6</a:t>
            </a:r>
            <a:r>
              <a:rPr sz="1400" spc="-195" dirty="0">
                <a:latin typeface="Times New Roman"/>
                <a:cs typeface="Times New Roman"/>
              </a:rPr>
              <a:t>H</a:t>
            </a:r>
            <a:r>
              <a:rPr sz="1575" spc="-292" baseline="-13227" dirty="0">
                <a:latin typeface="Times New Roman"/>
                <a:cs typeface="Times New Roman"/>
              </a:rPr>
              <a:t>5</a:t>
            </a:r>
            <a:endParaRPr sz="1575" baseline="-13227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48511" y="2070039"/>
            <a:ext cx="1043940" cy="1059180"/>
            <a:chOff x="1048511" y="960119"/>
            <a:chExt cx="1043940" cy="1059180"/>
          </a:xfrm>
        </p:grpSpPr>
        <p:sp>
          <p:nvSpPr>
            <p:cNvPr id="6" name="object 6"/>
            <p:cNvSpPr/>
            <p:nvPr/>
          </p:nvSpPr>
          <p:spPr>
            <a:xfrm>
              <a:off x="1055369" y="1567433"/>
              <a:ext cx="667385" cy="167640"/>
            </a:xfrm>
            <a:custGeom>
              <a:avLst/>
              <a:gdLst/>
              <a:ahLst/>
              <a:cxnLst/>
              <a:rect l="l" t="t" r="r" b="b"/>
              <a:pathLst>
                <a:path w="667385" h="167639">
                  <a:moveTo>
                    <a:pt x="316992" y="0"/>
                  </a:moveTo>
                  <a:lnTo>
                    <a:pt x="667385" y="167258"/>
                  </a:lnTo>
                </a:path>
                <a:path w="667385" h="167639">
                  <a:moveTo>
                    <a:pt x="316484" y="0"/>
                  </a:moveTo>
                  <a:lnTo>
                    <a:pt x="0" y="167258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71955" y="1127759"/>
              <a:ext cx="697865" cy="208915"/>
            </a:xfrm>
            <a:custGeom>
              <a:avLst/>
              <a:gdLst/>
              <a:ahLst/>
              <a:cxnLst/>
              <a:rect l="l" t="t" r="r" b="b"/>
              <a:pathLst>
                <a:path w="697864" h="208915">
                  <a:moveTo>
                    <a:pt x="697738" y="208534"/>
                  </a:moveTo>
                  <a:lnTo>
                    <a:pt x="333756" y="0"/>
                  </a:lnTo>
                </a:path>
                <a:path w="697864" h="208915">
                  <a:moveTo>
                    <a:pt x="0" y="208534"/>
                  </a:moveTo>
                  <a:lnTo>
                    <a:pt x="333121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55369" y="1337309"/>
              <a:ext cx="117475" cy="398145"/>
            </a:xfrm>
            <a:custGeom>
              <a:avLst/>
              <a:gdLst/>
              <a:ahLst/>
              <a:cxnLst/>
              <a:rect l="l" t="t" r="r" b="b"/>
              <a:pathLst>
                <a:path w="117475" h="398144">
                  <a:moveTo>
                    <a:pt x="0" y="397637"/>
                  </a:moveTo>
                  <a:lnTo>
                    <a:pt x="117157" y="0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18843" y="966215"/>
              <a:ext cx="86360" cy="161925"/>
            </a:xfrm>
            <a:custGeom>
              <a:avLst/>
              <a:gdLst/>
              <a:ahLst/>
              <a:cxnLst/>
              <a:rect l="l" t="t" r="r" b="b"/>
              <a:pathLst>
                <a:path w="86359" h="161925">
                  <a:moveTo>
                    <a:pt x="0" y="0"/>
                  </a:moveTo>
                  <a:lnTo>
                    <a:pt x="86359" y="161544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72361" y="966977"/>
              <a:ext cx="498475" cy="1045844"/>
            </a:xfrm>
            <a:custGeom>
              <a:avLst/>
              <a:gdLst/>
              <a:ahLst/>
              <a:cxnLst/>
              <a:rect l="l" t="t" r="r" b="b"/>
              <a:pathLst>
                <a:path w="498475" h="1045844">
                  <a:moveTo>
                    <a:pt x="486156" y="1045337"/>
                  </a:moveTo>
                  <a:lnTo>
                    <a:pt x="498220" y="370332"/>
                  </a:lnTo>
                </a:path>
                <a:path w="498475" h="1045844">
                  <a:moveTo>
                    <a:pt x="487425" y="1045463"/>
                  </a:moveTo>
                  <a:lnTo>
                    <a:pt x="350519" y="768096"/>
                  </a:lnTo>
                </a:path>
                <a:path w="498475" h="1045844">
                  <a:moveTo>
                    <a:pt x="0" y="0"/>
                  </a:moveTo>
                  <a:lnTo>
                    <a:pt x="0" y="600329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58517" y="1265681"/>
              <a:ext cx="227329" cy="746760"/>
            </a:xfrm>
            <a:custGeom>
              <a:avLst/>
              <a:gdLst/>
              <a:ahLst/>
              <a:cxnLst/>
              <a:rect l="l" t="t" r="r" b="b"/>
              <a:pathLst>
                <a:path w="227330" h="746760">
                  <a:moveTo>
                    <a:pt x="12192" y="71500"/>
                  </a:moveTo>
                  <a:lnTo>
                    <a:pt x="226949" y="0"/>
                  </a:lnTo>
                </a:path>
                <a:path w="227330" h="746760">
                  <a:moveTo>
                    <a:pt x="0" y="746378"/>
                  </a:moveTo>
                  <a:lnTo>
                    <a:pt x="210312" y="676655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907029" y="2597344"/>
            <a:ext cx="586105" cy="94615"/>
            <a:chOff x="2907029" y="1487424"/>
            <a:chExt cx="586105" cy="94615"/>
          </a:xfrm>
        </p:grpSpPr>
        <p:sp>
          <p:nvSpPr>
            <p:cNvPr id="13" name="object 13"/>
            <p:cNvSpPr/>
            <p:nvPr/>
          </p:nvSpPr>
          <p:spPr>
            <a:xfrm>
              <a:off x="2907029" y="1535430"/>
              <a:ext cx="581660" cy="0"/>
            </a:xfrm>
            <a:custGeom>
              <a:avLst/>
              <a:gdLst/>
              <a:ahLst/>
              <a:cxnLst/>
              <a:rect l="l" t="t" r="r" b="b"/>
              <a:pathLst>
                <a:path w="581660">
                  <a:moveTo>
                    <a:pt x="0" y="0"/>
                  </a:moveTo>
                  <a:lnTo>
                    <a:pt x="581659" y="0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78707" y="1493520"/>
              <a:ext cx="108585" cy="82550"/>
            </a:xfrm>
            <a:custGeom>
              <a:avLst/>
              <a:gdLst/>
              <a:ahLst/>
              <a:cxnLst/>
              <a:rect l="l" t="t" r="r" b="b"/>
              <a:pathLst>
                <a:path w="108585" h="82550">
                  <a:moveTo>
                    <a:pt x="108076" y="40893"/>
                  </a:moveTo>
                  <a:lnTo>
                    <a:pt x="0" y="82168"/>
                  </a:lnTo>
                  <a:lnTo>
                    <a:pt x="21462" y="40893"/>
                  </a:lnTo>
                  <a:lnTo>
                    <a:pt x="0" y="0"/>
                  </a:lnTo>
                  <a:lnTo>
                    <a:pt x="108076" y="40893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772405" y="2216725"/>
            <a:ext cx="43624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4" dirty="0">
                <a:latin typeface="Times New Roman"/>
                <a:cs typeface="Times New Roman"/>
              </a:rPr>
              <a:t>C</a:t>
            </a:r>
            <a:r>
              <a:rPr sz="1400" spc="-250" dirty="0">
                <a:latin typeface="Times New Roman"/>
                <a:cs typeface="Times New Roman"/>
              </a:rPr>
              <a:t>OO</a:t>
            </a:r>
            <a:r>
              <a:rPr sz="1400" dirty="0">
                <a:latin typeface="Times New Roman"/>
                <a:cs typeface="Times New Roman"/>
              </a:rPr>
              <a:t>H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56150" y="2892492"/>
            <a:ext cx="25019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60" dirty="0">
                <a:latin typeface="Times New Roman"/>
                <a:cs typeface="Times New Roman"/>
              </a:rPr>
              <a:t>O</a:t>
            </a:r>
            <a:r>
              <a:rPr sz="1400" dirty="0">
                <a:latin typeface="Times New Roman"/>
                <a:cs typeface="Times New Roman"/>
              </a:rPr>
              <a:t>H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727703" y="2070039"/>
            <a:ext cx="1043940" cy="1059180"/>
            <a:chOff x="3727703" y="960119"/>
            <a:chExt cx="1043940" cy="1059180"/>
          </a:xfrm>
        </p:grpSpPr>
        <p:sp>
          <p:nvSpPr>
            <p:cNvPr id="18" name="object 18"/>
            <p:cNvSpPr/>
            <p:nvPr/>
          </p:nvSpPr>
          <p:spPr>
            <a:xfrm>
              <a:off x="3734561" y="1567433"/>
              <a:ext cx="667385" cy="167640"/>
            </a:xfrm>
            <a:custGeom>
              <a:avLst/>
              <a:gdLst/>
              <a:ahLst/>
              <a:cxnLst/>
              <a:rect l="l" t="t" r="r" b="b"/>
              <a:pathLst>
                <a:path w="667385" h="167639">
                  <a:moveTo>
                    <a:pt x="316991" y="0"/>
                  </a:moveTo>
                  <a:lnTo>
                    <a:pt x="667385" y="167258"/>
                  </a:lnTo>
                </a:path>
                <a:path w="667385" h="167639">
                  <a:moveTo>
                    <a:pt x="316484" y="0"/>
                  </a:moveTo>
                  <a:lnTo>
                    <a:pt x="0" y="167258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849623" y="1127759"/>
              <a:ext cx="699135" cy="208915"/>
            </a:xfrm>
            <a:custGeom>
              <a:avLst/>
              <a:gdLst/>
              <a:ahLst/>
              <a:cxnLst/>
              <a:rect l="l" t="t" r="r" b="b"/>
              <a:pathLst>
                <a:path w="699135" h="208915">
                  <a:moveTo>
                    <a:pt x="699135" y="208534"/>
                  </a:moveTo>
                  <a:lnTo>
                    <a:pt x="333755" y="0"/>
                  </a:lnTo>
                </a:path>
                <a:path w="699135" h="208915">
                  <a:moveTo>
                    <a:pt x="0" y="208534"/>
                  </a:moveTo>
                  <a:lnTo>
                    <a:pt x="334772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734561" y="1337309"/>
              <a:ext cx="115570" cy="398145"/>
            </a:xfrm>
            <a:custGeom>
              <a:avLst/>
              <a:gdLst/>
              <a:ahLst/>
              <a:cxnLst/>
              <a:rect l="l" t="t" r="r" b="b"/>
              <a:pathLst>
                <a:path w="115570" h="398144">
                  <a:moveTo>
                    <a:pt x="0" y="397637"/>
                  </a:moveTo>
                  <a:lnTo>
                    <a:pt x="115570" y="0"/>
                  </a:lnTo>
                </a:path>
              </a:pathLst>
            </a:custGeom>
            <a:ln w="106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098035" y="966215"/>
              <a:ext cx="86995" cy="161925"/>
            </a:xfrm>
            <a:custGeom>
              <a:avLst/>
              <a:gdLst/>
              <a:ahLst/>
              <a:cxnLst/>
              <a:rect l="l" t="t" r="r" b="b"/>
              <a:pathLst>
                <a:path w="86995" h="161925">
                  <a:moveTo>
                    <a:pt x="0" y="0"/>
                  </a:moveTo>
                  <a:lnTo>
                    <a:pt x="86487" y="161544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51553" y="966977"/>
              <a:ext cx="498475" cy="1045844"/>
            </a:xfrm>
            <a:custGeom>
              <a:avLst/>
              <a:gdLst/>
              <a:ahLst/>
              <a:cxnLst/>
              <a:rect l="l" t="t" r="r" b="b"/>
              <a:pathLst>
                <a:path w="498475" h="1045844">
                  <a:moveTo>
                    <a:pt x="486156" y="1045337"/>
                  </a:moveTo>
                  <a:lnTo>
                    <a:pt x="498221" y="370332"/>
                  </a:lnTo>
                </a:path>
                <a:path w="498475" h="1045844">
                  <a:moveTo>
                    <a:pt x="485775" y="1045463"/>
                  </a:moveTo>
                  <a:lnTo>
                    <a:pt x="348996" y="768096"/>
                  </a:lnTo>
                </a:path>
                <a:path w="498475" h="1045844">
                  <a:moveTo>
                    <a:pt x="0" y="0"/>
                  </a:moveTo>
                  <a:lnTo>
                    <a:pt x="0" y="600329"/>
                  </a:lnTo>
                </a:path>
              </a:pathLst>
            </a:custGeom>
            <a:ln w="106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37709" y="1265681"/>
              <a:ext cx="227329" cy="746760"/>
            </a:xfrm>
            <a:custGeom>
              <a:avLst/>
              <a:gdLst/>
              <a:ahLst/>
              <a:cxnLst/>
              <a:rect l="l" t="t" r="r" b="b"/>
              <a:pathLst>
                <a:path w="227329" h="746760">
                  <a:moveTo>
                    <a:pt x="12191" y="71500"/>
                  </a:moveTo>
                  <a:lnTo>
                    <a:pt x="226949" y="0"/>
                  </a:lnTo>
                </a:path>
                <a:path w="227329" h="746760">
                  <a:moveTo>
                    <a:pt x="0" y="746378"/>
                  </a:moveTo>
                  <a:lnTo>
                    <a:pt x="210185" y="676655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968241" y="1852870"/>
            <a:ext cx="4254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400" spc="-190" dirty="0">
                <a:latin typeface="Times New Roman"/>
                <a:cs typeface="Times New Roman"/>
              </a:rPr>
              <a:t>NCH</a:t>
            </a:r>
            <a:r>
              <a:rPr sz="1575" spc="-284" baseline="-13227" dirty="0">
                <a:latin typeface="Times New Roman"/>
                <a:cs typeface="Times New Roman"/>
              </a:rPr>
              <a:t>3</a:t>
            </a:r>
            <a:endParaRPr sz="1575" baseline="-13227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65396" y="2926273"/>
            <a:ext cx="9271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Times New Roman"/>
                <a:cs typeface="Times New Roman"/>
              </a:rPr>
              <a:t>3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32757" y="2241109"/>
            <a:ext cx="9271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Times New Roman"/>
                <a:cs typeface="Times New Roman"/>
              </a:rPr>
              <a:t>2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432805" y="2552894"/>
            <a:ext cx="940435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310515" algn="l"/>
              </a:tabLst>
            </a:pPr>
            <a:r>
              <a:rPr sz="1300" spc="-5" dirty="0">
                <a:latin typeface="Times New Roman"/>
                <a:cs typeface="Times New Roman"/>
              </a:rPr>
              <a:t>+	</a:t>
            </a:r>
            <a:r>
              <a:rPr sz="1700" spc="-170" dirty="0">
                <a:latin typeface="Times New Roman"/>
                <a:cs typeface="Times New Roman"/>
              </a:rPr>
              <a:t>CH</a:t>
            </a:r>
            <a:r>
              <a:rPr sz="1950" spc="-254" baseline="-10683" dirty="0">
                <a:latin typeface="Times New Roman"/>
                <a:cs typeface="Times New Roman"/>
              </a:rPr>
              <a:t>3</a:t>
            </a:r>
            <a:r>
              <a:rPr sz="1700" spc="-170" dirty="0">
                <a:latin typeface="Times New Roman"/>
                <a:cs typeface="Times New Roman"/>
              </a:rPr>
              <a:t>OH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445630" y="2538923"/>
            <a:ext cx="1184910" cy="285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300" spc="-5" dirty="0">
                <a:latin typeface="Times New Roman"/>
                <a:cs typeface="Times New Roman"/>
              </a:rPr>
              <a:t>+</a:t>
            </a:r>
            <a:r>
              <a:rPr sz="1300" spc="530" dirty="0">
                <a:latin typeface="Times New Roman"/>
                <a:cs typeface="Times New Roman"/>
              </a:rPr>
              <a:t> </a:t>
            </a:r>
            <a:r>
              <a:rPr sz="1700" spc="-180" dirty="0">
                <a:latin typeface="Times New Roman"/>
                <a:cs typeface="Times New Roman"/>
              </a:rPr>
              <a:t>C</a:t>
            </a:r>
            <a:r>
              <a:rPr sz="1950" spc="-270" baseline="-10683" dirty="0">
                <a:latin typeface="Times New Roman"/>
                <a:cs typeface="Times New Roman"/>
              </a:rPr>
              <a:t>6</a:t>
            </a:r>
            <a:r>
              <a:rPr sz="1700" spc="-180" dirty="0">
                <a:latin typeface="Times New Roman"/>
                <a:cs typeface="Times New Roman"/>
              </a:rPr>
              <a:t>H</a:t>
            </a:r>
            <a:r>
              <a:rPr sz="1950" spc="-270" baseline="-10683" dirty="0">
                <a:latin typeface="Times New Roman"/>
                <a:cs typeface="Times New Roman"/>
              </a:rPr>
              <a:t>5</a:t>
            </a:r>
            <a:r>
              <a:rPr sz="1700" spc="-180" dirty="0">
                <a:latin typeface="Times New Roman"/>
                <a:cs typeface="Times New Roman"/>
              </a:rPr>
              <a:t>COOH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7035" y="4053145"/>
            <a:ext cx="8159750" cy="309956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algn="just">
              <a:lnSpc>
                <a:spcPct val="99600"/>
              </a:lnSpc>
              <a:spcBef>
                <a:spcPts val="110"/>
              </a:spcBef>
            </a:pPr>
            <a:r>
              <a:rPr sz="2200" spc="-5" dirty="0">
                <a:latin typeface="Times New Roman" pitchFamily="18" charset="0"/>
                <a:cs typeface="Times New Roman" pitchFamily="18" charset="0"/>
              </a:rPr>
              <a:t>Ови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алкалоиди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основни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скелет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имају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екгонин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(тропан-3</a:t>
            </a:r>
            <a:r>
              <a:rPr sz="2200" spc="-10" dirty="0">
                <a:latin typeface="Symbol" panose="05050102010706020507" pitchFamily="18" charset="2"/>
                <a:cs typeface="Times New Roman" pitchFamily="18" charset="0"/>
              </a:rPr>
              <a:t>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sz="2200" spc="-20" dirty="0" smtClean="0">
                <a:latin typeface="Times New Roman" pitchFamily="18" charset="0"/>
                <a:cs typeface="Times New Roman" pitchFamily="18" charset="0"/>
              </a:rPr>
              <a:t>ол-2</a:t>
            </a:r>
            <a:r>
              <a:rPr sz="2200" spc="-20" dirty="0">
                <a:latin typeface="Symbol" panose="05050102010706020507" pitchFamily="18" charset="2"/>
                <a:cs typeface="Times New Roman" pitchFamily="18" charset="0"/>
              </a:rPr>
              <a:t>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-карбоксилна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киселина).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Најзначајнији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преставник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ове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кокаин.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12700" marR="5080" algn="just">
              <a:lnSpc>
                <a:spcPct val="100000"/>
              </a:lnSpc>
            </a:pPr>
            <a:r>
              <a:rPr sz="2200" spc="-25" dirty="0">
                <a:solidFill>
                  <a:srgbClr val="F79446"/>
                </a:solidFill>
                <a:latin typeface="Times New Roman" pitchFamily="18" charset="0"/>
                <a:cs typeface="Times New Roman" pitchFamily="18" charset="0"/>
              </a:rPr>
              <a:t>Кокаин</a:t>
            </a:r>
            <a:r>
              <a:rPr sz="2200" spc="-20" dirty="0">
                <a:solidFill>
                  <a:srgbClr val="F7944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je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хемијској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структури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бензоилметилекгонин.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Изолован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1862.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лишћа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коке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Erythroxylon</a:t>
            </a:r>
            <a:r>
              <a:rPr sz="2200" i="1" spc="50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coca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sz="2200" spc="-5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која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расте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Јужној Америци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(Чиле,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Перу,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Боливија).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Кокаин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је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кристално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једињење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чијом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хидролизом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киселинама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базама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настају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екгонин,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 err="1" smtClean="0">
                <a:latin typeface="Times New Roman" pitchFamily="18" charset="0"/>
                <a:cs typeface="Times New Roman" pitchFamily="18" charset="0"/>
              </a:rPr>
              <a:t>бензоева</a:t>
            </a:r>
            <a:r>
              <a:rPr sz="22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киселина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метанол.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69339" y="3274761"/>
            <a:ext cx="8877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Verdana"/>
                <a:cs typeface="Verdana"/>
              </a:rPr>
              <a:t>Кокаин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50334" y="3274761"/>
            <a:ext cx="9893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Verdana"/>
                <a:cs typeface="Verdana"/>
              </a:rPr>
              <a:t>Ек</a:t>
            </a:r>
            <a:r>
              <a:rPr sz="1800" spc="5" dirty="0">
                <a:latin typeface="Verdana"/>
                <a:cs typeface="Verdana"/>
              </a:rPr>
              <a:t>г</a:t>
            </a:r>
            <a:r>
              <a:rPr sz="1800" dirty="0">
                <a:latin typeface="Verdana"/>
                <a:cs typeface="Verdana"/>
              </a:rPr>
              <a:t>он</a:t>
            </a:r>
            <a:r>
              <a:rPr sz="1800" spc="-10" dirty="0">
                <a:latin typeface="Verdana"/>
                <a:cs typeface="Verdana"/>
              </a:rPr>
              <a:t>и</a:t>
            </a:r>
            <a:r>
              <a:rPr sz="1800" dirty="0">
                <a:latin typeface="Verdana"/>
                <a:cs typeface="Verdana"/>
              </a:rPr>
              <a:t>н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32" name="object 3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72400" y="1948120"/>
            <a:ext cx="1213103" cy="1772412"/>
          </a:xfrm>
          <a:prstGeom prst="rect">
            <a:avLst/>
          </a:prstGeom>
        </p:spPr>
      </p:pic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2555776" y="1196752"/>
            <a:ext cx="5673824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 err="1" smtClean="0">
                <a:latin typeface="Times New Roman" pitchFamily="18" charset="0"/>
                <a:cs typeface="Times New Roman" pitchFamily="18" charset="0"/>
              </a:rPr>
              <a:t>Екгон</a:t>
            </a:r>
            <a:r>
              <a:rPr lang="sr-Cyrl-RS" sz="2800" spc="-1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800" spc="-1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800" dirty="0" err="1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sz="2800" spc="-1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800" dirty="0">
                <a:latin typeface="Times New Roman" pitchFamily="18" charset="0"/>
                <a:cs typeface="Times New Roman" pitchFamily="18" charset="0"/>
              </a:rPr>
              <a:t>алкало</a:t>
            </a:r>
            <a:r>
              <a:rPr sz="2800" spc="-1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800" spc="-5" dirty="0">
                <a:latin typeface="Times New Roman" pitchFamily="18" charset="0"/>
                <a:cs typeface="Times New Roman" pitchFamily="18" charset="0"/>
              </a:rPr>
              <a:t>ди</a:t>
            </a:r>
          </a:p>
        </p:txBody>
      </p:sp>
    </p:spTree>
    <p:extLst>
      <p:ext uri="{BB962C8B-B14F-4D97-AF65-F5344CB8AC3E}">
        <p14:creationId xmlns:p14="http://schemas.microsoft.com/office/powerpoint/2010/main" val="42300175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Деловање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Kокаин је један од првих природних локалних анестетика.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Деловање кокаина повезано је с блокадом транспорта јона кроз мембрану неурона и ометањем преноса сигнала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 враћање неуротрансмитера у пресинаптички неурон.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Овај алкалоид изазива периферну вазоконстрикцију.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коке се користи за екстракцију кокаина.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Данас се соли кокаина мало користе у терапији; налазе примену у офталмологији и оториноларингологији. Локални анестетик.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Стимуланс ЦНС-а.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Kокаизан - жвакање листа коке.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Kокаинизам - коришћење кокаина.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6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4608512" cy="505221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Cocae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folium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коке</a:t>
            </a:r>
            <a:endParaRPr lang="sr-Cyrl-R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Дрогу представља осушен лист самониклих или гајених биљака коке.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је објајаст, више или мање кожаст лист, равног обода, зелене боје, нагорког укуса и благог мириса.</a:t>
            </a: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оличина укупних алкалоида у листовима се креће од 0.7-2.5% (варијетет, географско порекло).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Најзаступљенији и фармаколошки најактивнији је кокаин (30-50% од укупних алкалоида).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Поред алкалоида, лист коке садржи етарско уље с метилсалицилатом, флавоноиде и танине.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4204550"/>
            <a:ext cx="4032448" cy="1816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270578"/>
            <a:ext cx="2880320" cy="29781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83173" y="3347700"/>
            <a:ext cx="109713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52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0530" y="979423"/>
            <a:ext cx="8678773" cy="51993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lang="sr-Cyrl-RS" sz="2400" i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lang="sr-Cyrl-RS" sz="2400" i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lang="sr-Cyrl-RS" sz="2400" i="1" spc="-5" dirty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endParaRPr lang="sr-Cyrl-RS" sz="2400" i="1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400" i="1" spc="-5" dirty="0" err="1" smtClean="0">
                <a:latin typeface="Times New Roman" pitchFamily="18" charset="0"/>
                <a:cs typeface="Times New Roman" pitchFamily="18" charset="0"/>
              </a:rPr>
              <a:t>Nicotianae</a:t>
            </a:r>
            <a:r>
              <a:rPr sz="2400" i="1" spc="-6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i="1" spc="-20" dirty="0">
                <a:latin typeface="Times New Roman" pitchFamily="18" charset="0"/>
                <a:cs typeface="Times New Roman" pitchFamily="18" charset="0"/>
              </a:rPr>
              <a:t>folim</a:t>
            </a:r>
            <a:r>
              <a:rPr sz="2400" i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–лист</a:t>
            </a:r>
            <a:r>
              <a:rPr sz="24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дувана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ct val="100000"/>
              </a:lnSpc>
            </a:pPr>
            <a:r>
              <a:rPr sz="2400" i="1" dirty="0">
                <a:latin typeface="Times New Roman" pitchFamily="18" charset="0"/>
                <a:cs typeface="Times New Roman" pitchFamily="18" charset="0"/>
              </a:rPr>
              <a:t>Anabasidis</a:t>
            </a:r>
            <a:r>
              <a:rPr sz="2400" i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i="1" dirty="0">
                <a:latin typeface="Times New Roman" pitchFamily="18" charset="0"/>
                <a:cs typeface="Times New Roman" pitchFamily="18" charset="0"/>
              </a:rPr>
              <a:t>herba</a:t>
            </a:r>
            <a:r>
              <a:rPr sz="2400" i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 херба</a:t>
            </a:r>
            <a:r>
              <a:rPr sz="24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анабазиса</a:t>
            </a:r>
          </a:p>
          <a:p>
            <a:pPr algn="just">
              <a:lnSpc>
                <a:spcPct val="100000"/>
              </a:lnSpc>
              <a:spcBef>
                <a:spcPts val="40"/>
              </a:spcBef>
            </a:pP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indent="-343535" algn="just">
              <a:lnSpc>
                <a:spcPts val="277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Никотин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припада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алкалоидима</a:t>
            </a:r>
            <a:r>
              <a:rPr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пиридинским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прстеном.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395605" algn="just">
              <a:lnSpc>
                <a:spcPts val="2300"/>
              </a:lnSpc>
              <a:spcBef>
                <a:spcPts val="450"/>
              </a:spcBef>
            </a:pPr>
            <a:r>
              <a:rPr sz="2200" spc="-28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лавн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ј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алоид</a:t>
            </a:r>
            <a:r>
              <a:rPr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ув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sz="2200" i="1" dirty="0">
                <a:latin typeface="Times New Roman" pitchFamily="18" charset="0"/>
                <a:cs typeface="Times New Roman" pitchFamily="18" charset="0"/>
              </a:rPr>
              <a:t>Ni</a:t>
            </a:r>
            <a:r>
              <a:rPr sz="2200" i="1" spc="-25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sz="2200" i="1" spc="-5" dirty="0">
                <a:latin typeface="Times New Roman" pitchFamily="18" charset="0"/>
                <a:cs typeface="Times New Roman" pitchFamily="18" charset="0"/>
              </a:rPr>
              <a:t>oti</a:t>
            </a:r>
            <a:r>
              <a:rPr sz="22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sz="2200" i="1" spc="-1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sz="22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sz="2200" i="1" spc="-50" dirty="0">
                <a:latin typeface="Times New Roman" pitchFamily="18" charset="0"/>
                <a:cs typeface="Times New Roman" pitchFamily="18" charset="0"/>
              </a:rPr>
              <a:t> t</a:t>
            </a:r>
            <a:r>
              <a:rPr sz="2200" i="1" spc="-10" dirty="0">
                <a:latin typeface="Times New Roman" pitchFamily="18" charset="0"/>
                <a:cs typeface="Times New Roman" pitchFamily="18" charset="0"/>
              </a:rPr>
              <a:t>aba</a:t>
            </a: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sz="2200" i="1" spc="-10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sz="2200" i="1" spc="-15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) у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  налази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око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десетак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алкалоида.</a:t>
            </a:r>
            <a:r>
              <a:rPr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Никотин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 err="1" smtClean="0">
                <a:latin typeface="Times New Roman" pitchFamily="18" charset="0"/>
                <a:cs typeface="Times New Roman" pitchFamily="18" charset="0"/>
              </a:rPr>
              <a:t>конституент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 smtClean="0">
                <a:latin typeface="Times New Roman" pitchFamily="18" charset="0"/>
                <a:cs typeface="Times New Roman" pitchFamily="18" charset="0"/>
              </a:rPr>
              <a:t>лишћ</a:t>
            </a:r>
            <a:r>
              <a:rPr sz="220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ув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7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2200" spc="-7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200" spc="-10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чини 2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%, 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нала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 се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везан  са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>
                <a:latin typeface="Times New Roman" pitchFamily="18" charset="0"/>
                <a:cs typeface="Times New Roman" pitchFamily="18" charset="0"/>
              </a:rPr>
              <a:t>јабучном</a:t>
            </a:r>
            <a:r>
              <a:rPr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 err="1" smtClean="0">
                <a:latin typeface="Times New Roman" pitchFamily="18" charset="0"/>
                <a:cs typeface="Times New Roman" pitchFamily="18" charset="0"/>
              </a:rPr>
              <a:t>лимунском</a:t>
            </a:r>
            <a:r>
              <a:rPr sz="2200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киселином.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73660" indent="-343535" algn="just">
              <a:lnSpc>
                <a:spcPts val="2300"/>
              </a:lnSpc>
              <a:spcBef>
                <a:spcPts val="585"/>
              </a:spcBef>
              <a:buFont typeface="Arial"/>
              <a:buChar char="•"/>
              <a:tabLst>
                <a:tab pos="355600" algn="l"/>
                <a:tab pos="356235" algn="l"/>
                <a:tab pos="3170555" algn="l"/>
              </a:tabLst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Никотин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 smtClean="0">
                <a:latin typeface="Times New Roman" pitchFamily="18" charset="0"/>
                <a:cs typeface="Times New Roman" pitchFamily="18" charset="0"/>
              </a:rPr>
              <a:t>безбојна,</a:t>
            </a:r>
            <a:r>
              <a:rPr sz="2200" spc="-25" dirty="0" err="1" smtClean="0">
                <a:latin typeface="Times New Roman" pitchFamily="18" charset="0"/>
                <a:cs typeface="Times New Roman" pitchFamily="18" charset="0"/>
              </a:rPr>
              <a:t>уљаста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хигроскопна 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течност,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опојног </a:t>
            </a:r>
            <a:r>
              <a:rPr sz="2200" spc="-5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мириса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дуван,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љутог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непријатног</a:t>
            </a:r>
            <a:r>
              <a:rPr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укуса.</a:t>
            </a:r>
          </a:p>
          <a:p>
            <a:pPr marL="355600" indent="-343535" algn="just">
              <a:lnSpc>
                <a:spcPts val="2845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200" dirty="0">
                <a:latin typeface="Times New Roman" pitchFamily="18" charset="0"/>
                <a:cs typeface="Times New Roman" pitchFamily="18" charset="0"/>
              </a:rPr>
              <a:t>Раствара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алкохолу,</a:t>
            </a:r>
            <a:r>
              <a:rPr sz="2200" spc="-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етру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 err="1">
                <a:latin typeface="Times New Roman" pitchFamily="18" charset="0"/>
                <a:cs typeface="Times New Roman" pitchFamily="18" charset="0"/>
              </a:rPr>
              <a:t>хлороформу</a:t>
            </a:r>
            <a:r>
              <a:rPr sz="2200" spc="-25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55576" y="95130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ДЕРИВАТИ НИКОТИНСКЕ КИСЕЛИНЕ</a:t>
            </a:r>
            <a:br>
              <a:rPr lang="sr-Cyrl-R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ПИРИДИНСКИ АЛКАЛОИДИ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6080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56792"/>
            <a:ext cx="7759774" cy="4908202"/>
          </a:xfrm>
        </p:spPr>
        <p:txBody>
          <a:bodyPr>
            <a:normAutofit/>
          </a:bodyPr>
          <a:lstStyle/>
          <a:p>
            <a:pPr marL="12700" marR="142240" indent="0" algn="just">
              <a:lnSpc>
                <a:spcPct val="76400"/>
              </a:lnSpc>
              <a:buNone/>
            </a:pP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Деловање</a:t>
            </a:r>
          </a:p>
          <a:p>
            <a:pPr marL="355600" marR="142240" indent="-342900" algn="just">
              <a:lnSpc>
                <a:spcPct val="76400"/>
              </a:lnSpc>
            </a:pP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Никотин се веома лако ресорбује кроз слузницу.</a:t>
            </a:r>
          </a:p>
          <a:p>
            <a:pPr marL="355600" marR="142240" indent="-342900" algn="just">
              <a:lnSpc>
                <a:spcPct val="76400"/>
              </a:lnSpc>
            </a:pP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Делује на вегетативни нервни систем, краткотрајном стимулацијом која прелази у трајнију депресију свих вегетативних ганглија.</a:t>
            </a:r>
          </a:p>
          <a:p>
            <a:pPr marL="355600" marR="142240" indent="-342900" algn="just">
              <a:lnSpc>
                <a:spcPct val="76400"/>
              </a:lnSpc>
            </a:pP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На централни нервни систем и на скелетне мишиће делује слично; краткотрајну стимулацију прати депресија активности и парализа.</a:t>
            </a:r>
          </a:p>
          <a:p>
            <a:pPr marL="12700" marR="142240" indent="0" algn="just">
              <a:lnSpc>
                <a:spcPct val="76400"/>
              </a:lnSpc>
              <a:buNone/>
            </a:pP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Оксидацијом</a:t>
            </a:r>
            <a:r>
              <a:rPr lang="ru-RU" sz="22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никотина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ru-RU" sz="22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5" dirty="0" smtClean="0">
                <a:latin typeface="Times New Roman" pitchFamily="18" charset="0"/>
                <a:cs typeface="Times New Roman" pitchFamily="18" charset="0"/>
              </a:rPr>
              <a:t>никотинска</a:t>
            </a:r>
            <a:r>
              <a:rPr lang="ru-RU" sz="22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киселина</a:t>
            </a:r>
            <a:r>
              <a:rPr lang="ru-RU" sz="2200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која </a:t>
            </a:r>
            <a:r>
              <a:rPr lang="ru-RU" sz="2200" spc="35" dirty="0" smtClean="0">
                <a:latin typeface="Times New Roman" pitchFamily="18" charset="0"/>
                <a:cs typeface="Times New Roman" pitchFamily="18" charset="0"/>
              </a:rPr>
              <a:t>је важна </a:t>
            </a:r>
            <a:r>
              <a:rPr lang="ru-RU" sz="2200" spc="-719" baseline="-50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2200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добијање</a:t>
            </a:r>
            <a:r>
              <a:rPr lang="ru-RU" sz="22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многих</a:t>
            </a:r>
            <a:r>
              <a:rPr lang="ru-RU" sz="22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терапијски</a:t>
            </a:r>
            <a:r>
              <a:rPr lang="ru-RU" sz="2200" spc="-4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вазних</a:t>
            </a:r>
            <a:r>
              <a:rPr lang="ru-RU" sz="2200" spc="-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 smtClean="0">
                <a:latin typeface="Times New Roman" pitchFamily="18" charset="0"/>
                <a:cs typeface="Times New Roman" pitchFamily="18" charset="0"/>
              </a:rPr>
              <a:t>једињења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(никотинамид,</a:t>
            </a:r>
            <a:r>
              <a:rPr lang="ru-RU" sz="22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200" spc="-15" dirty="0" smtClean="0">
                <a:latin typeface="Times New Roman" pitchFamily="18" charset="0"/>
                <a:cs typeface="Times New Roman" pitchFamily="18" charset="0"/>
              </a:rPr>
              <a:t> др.).</a:t>
            </a:r>
          </a:p>
          <a:p>
            <a:pPr marL="355600" marR="142240" indent="-342900" algn="just">
              <a:lnSpc>
                <a:spcPct val="76400"/>
              </a:lnSpc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/>
          </a:p>
        </p:txBody>
      </p:sp>
      <p:grpSp>
        <p:nvGrpSpPr>
          <p:cNvPr id="5" name="object 4"/>
          <p:cNvGrpSpPr/>
          <p:nvPr/>
        </p:nvGrpSpPr>
        <p:grpSpPr>
          <a:xfrm>
            <a:off x="755576" y="4936234"/>
            <a:ext cx="7839027" cy="1921766"/>
            <a:chOff x="0" y="4648200"/>
            <a:chExt cx="8909303" cy="2209798"/>
          </a:xfrm>
        </p:grpSpPr>
        <p:pic>
          <p:nvPicPr>
            <p:cNvPr id="6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648200"/>
              <a:ext cx="7144511" cy="1914144"/>
            </a:xfrm>
            <a:prstGeom prst="rect">
              <a:avLst/>
            </a:prstGeom>
          </p:spPr>
        </p:pic>
        <p:pic>
          <p:nvPicPr>
            <p:cNvPr id="7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43800" y="4648200"/>
              <a:ext cx="1365503" cy="2209798"/>
            </a:xfrm>
            <a:prstGeom prst="rect">
              <a:avLst/>
            </a:prstGeom>
          </p:spPr>
        </p:pic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28650" y="587724"/>
            <a:ext cx="7886700" cy="1325563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82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36712"/>
            <a:ext cx="7886700" cy="1325563"/>
          </a:xfrm>
        </p:spPr>
        <p:txBody>
          <a:bodyPr>
            <a:normAutofit/>
          </a:bodyPr>
          <a:lstStyle/>
          <a:p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Nicotianae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folium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дувана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E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Nicotiana</a:t>
            </a:r>
            <a:r>
              <a:rPr lang="es-E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tabacum</a:t>
            </a:r>
            <a:r>
              <a:rPr lang="es-E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L., </a:t>
            </a:r>
            <a:r>
              <a:rPr lang="es-E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N. rustica </a:t>
            </a:r>
            <a:r>
              <a:rPr lang="es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L., </a:t>
            </a:r>
            <a:r>
              <a:rPr lang="es-E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Solanaceae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276871"/>
            <a:ext cx="6319614" cy="410445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Једногодишња зељаста биљка. Израсте до висине од преко 2 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Листови су крупни (до 50 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дуги и до 45 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широки)</a:t>
            </a:r>
            <a:endParaRPr lang="sr-Latn-R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Дрога</a:t>
            </a:r>
            <a:endParaRPr lang="sr-Latn-R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Листови су равног обода, на врху зашиљени, перасте нерватуре, танки, светлозелене боје када су свежи, златножуте када су суви, хартијасти и крти, помало лепљиви, наљутог укуса и специфицног мириса</a:t>
            </a:r>
            <a:r>
              <a:rPr lang="sr-Latn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Састојци-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алкалоид никотин, други хемијски сродне алкалоиде, шећери, органске киселине; етарско уље у цвету.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620" y="1988840"/>
            <a:ext cx="1870598" cy="19161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620" y="3931666"/>
            <a:ext cx="1870598" cy="278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4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3065" y="1085844"/>
            <a:ext cx="807275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ДЕРИВАТИ ФЕНИЛАЛАНИНА И ТИРОЗИНА</a:t>
            </a:r>
            <a:endParaRPr sz="2800" b="1" spc="-5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1638" y="6228363"/>
            <a:ext cx="2914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0" dirty="0">
                <a:latin typeface="Times New Roman"/>
                <a:cs typeface="Times New Roman"/>
              </a:rPr>
              <a:t>H</a:t>
            </a:r>
            <a:r>
              <a:rPr sz="1500" spc="-5" dirty="0">
                <a:latin typeface="Times New Roman"/>
                <a:cs typeface="Times New Roman"/>
              </a:rPr>
              <a:t>O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0006" y="5462985"/>
            <a:ext cx="52641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spc="-45" dirty="0">
                <a:latin typeface="Times New Roman"/>
                <a:cs typeface="Times New Roman"/>
              </a:rPr>
              <a:t>H</a:t>
            </a:r>
            <a:r>
              <a:rPr sz="1650" spc="-67" baseline="-15151" dirty="0">
                <a:latin typeface="Times New Roman"/>
                <a:cs typeface="Times New Roman"/>
              </a:rPr>
              <a:t>3</a:t>
            </a:r>
            <a:r>
              <a:rPr sz="1500" spc="-45" dirty="0">
                <a:latin typeface="Times New Roman"/>
                <a:cs typeface="Times New Roman"/>
              </a:rPr>
              <a:t>CO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7592" y="5597782"/>
            <a:ext cx="1503680" cy="774065"/>
          </a:xfrm>
          <a:custGeom>
            <a:avLst/>
            <a:gdLst/>
            <a:ahLst/>
            <a:cxnLst/>
            <a:rect l="l" t="t" r="r" b="b"/>
            <a:pathLst>
              <a:path w="1503680" h="774064">
                <a:moveTo>
                  <a:pt x="583183" y="10667"/>
                </a:moveTo>
                <a:lnTo>
                  <a:pt x="251460" y="200913"/>
                </a:lnTo>
              </a:path>
              <a:path w="1503680" h="774064">
                <a:moveTo>
                  <a:pt x="574040" y="82295"/>
                </a:moveTo>
                <a:lnTo>
                  <a:pt x="318515" y="229869"/>
                </a:lnTo>
              </a:path>
              <a:path w="1503680" h="774064">
                <a:moveTo>
                  <a:pt x="913892" y="200913"/>
                </a:moveTo>
                <a:lnTo>
                  <a:pt x="583692" y="10667"/>
                </a:lnTo>
              </a:path>
              <a:path w="1503680" h="774064">
                <a:moveTo>
                  <a:pt x="914400" y="584707"/>
                </a:moveTo>
                <a:lnTo>
                  <a:pt x="914400" y="201167"/>
                </a:lnTo>
              </a:path>
              <a:path w="1503680" h="774064">
                <a:moveTo>
                  <a:pt x="856488" y="540765"/>
                </a:moveTo>
                <a:lnTo>
                  <a:pt x="856488" y="243839"/>
                </a:lnTo>
              </a:path>
              <a:path w="1503680" h="774064">
                <a:moveTo>
                  <a:pt x="583692" y="774039"/>
                </a:moveTo>
                <a:lnTo>
                  <a:pt x="913892" y="583691"/>
                </a:lnTo>
              </a:path>
              <a:path w="1503680" h="774064">
                <a:moveTo>
                  <a:pt x="251460" y="583691"/>
                </a:moveTo>
                <a:lnTo>
                  <a:pt x="583183" y="774039"/>
                </a:lnTo>
              </a:path>
              <a:path w="1503680" h="774064">
                <a:moveTo>
                  <a:pt x="318515" y="554735"/>
                </a:moveTo>
                <a:lnTo>
                  <a:pt x="574040" y="702360"/>
                </a:lnTo>
              </a:path>
              <a:path w="1503680" h="774064">
                <a:moveTo>
                  <a:pt x="251460" y="201167"/>
                </a:moveTo>
                <a:lnTo>
                  <a:pt x="251460" y="584707"/>
                </a:lnTo>
              </a:path>
              <a:path w="1503680" h="774064">
                <a:moveTo>
                  <a:pt x="252628" y="583691"/>
                </a:moveTo>
                <a:lnTo>
                  <a:pt x="0" y="728129"/>
                </a:lnTo>
              </a:path>
              <a:path w="1503680" h="774064">
                <a:moveTo>
                  <a:pt x="252628" y="200786"/>
                </a:moveTo>
                <a:lnTo>
                  <a:pt x="0" y="54863"/>
                </a:lnTo>
              </a:path>
              <a:path w="1503680" h="774064">
                <a:moveTo>
                  <a:pt x="926592" y="191769"/>
                </a:moveTo>
                <a:lnTo>
                  <a:pt x="1258316" y="0"/>
                </a:lnTo>
              </a:path>
              <a:path w="1503680" h="774064">
                <a:moveTo>
                  <a:pt x="1257300" y="0"/>
                </a:moveTo>
                <a:lnTo>
                  <a:pt x="1503680" y="143128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365495" y="5644392"/>
            <a:ext cx="16319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Times New Roman"/>
                <a:cs typeface="Times New Roman"/>
              </a:rPr>
              <a:t>N</a:t>
            </a:r>
            <a:endParaRPr sz="1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1500" spc="-5" dirty="0">
                <a:latin typeface="Times New Roman"/>
                <a:cs typeface="Times New Roman"/>
              </a:rPr>
              <a:t>H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701" y="2070958"/>
            <a:ext cx="8072755" cy="2798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07415" indent="-342900" algn="just">
              <a:lnSpc>
                <a:spcPct val="100000"/>
              </a:lnSpc>
              <a:spcBef>
                <a:spcPts val="100"/>
              </a:spcBef>
            </a:pP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Прву </a:t>
            </a:r>
            <a:r>
              <a:rPr sz="2200" b="1" spc="-15" dirty="0">
                <a:latin typeface="Times New Roman" pitchFamily="18" charset="0"/>
                <a:cs typeface="Times New Roman" pitchFamily="18" charset="0"/>
              </a:rPr>
              <a:t>групу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чине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алкалоиди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са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азотом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ван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прстена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(фенилалкиламински</a:t>
            </a:r>
            <a:r>
              <a:rPr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алкалоиди),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док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најважнији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311150" algn="just">
              <a:lnSpc>
                <a:spcPct val="100000"/>
              </a:lnSpc>
            </a:pPr>
            <a:r>
              <a:rPr sz="2200" spc="-10" dirty="0">
                <a:latin typeface="Times New Roman" pitchFamily="18" charset="0"/>
                <a:cs typeface="Times New Roman" pitchFamily="18" charset="0"/>
              </a:rPr>
              <a:t>представници </a:t>
            </a:r>
            <a:r>
              <a:rPr sz="2200" b="1" spc="-25" dirty="0">
                <a:latin typeface="Times New Roman" pitchFamily="18" charset="0"/>
                <a:cs typeface="Times New Roman" pitchFamily="18" charset="0"/>
              </a:rPr>
              <a:t>друге </a:t>
            </a:r>
            <a:r>
              <a:rPr sz="2200" b="1" spc="-10" dirty="0">
                <a:latin typeface="Times New Roman" pitchFamily="18" charset="0"/>
                <a:cs typeface="Times New Roman" pitchFamily="18" charset="0"/>
              </a:rPr>
              <a:t>групе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(изохинолински)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алкалоиди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опијума,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знатно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сложенију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структуру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садрже </a:t>
            </a:r>
            <a:r>
              <a:rPr sz="2200" spc="-5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азот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прстену.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 algn="just">
              <a:lnSpc>
                <a:spcPct val="99700"/>
              </a:lnSpc>
              <a:spcBef>
                <a:spcPts val="61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5" dirty="0">
                <a:latin typeface="Times New Roman" pitchFamily="18" charset="0"/>
                <a:cs typeface="Times New Roman" pitchFamily="18" charset="0"/>
              </a:rPr>
              <a:t>Фенилалкиламински</a:t>
            </a:r>
            <a:r>
              <a:rPr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15" dirty="0"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sz="2200" b="1" spc="5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садрже</a:t>
            </a:r>
            <a:r>
              <a:rPr sz="2200" spc="5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азот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алифатичног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карактера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имају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изразито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физиолошко </a:t>
            </a:r>
            <a:r>
              <a:rPr sz="2200" spc="-5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дејство.</a:t>
            </a:r>
            <a:r>
              <a:rPr sz="2200" spc="1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Овој</a:t>
            </a:r>
            <a:r>
              <a:rPr sz="2200" spc="1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sz="2200" spc="1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алкалоида</a:t>
            </a:r>
            <a:r>
              <a:rPr sz="2200" spc="2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припадају</a:t>
            </a:r>
            <a:r>
              <a:rPr sz="2200" spc="1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 err="1">
                <a:latin typeface="Times New Roman" pitchFamily="18" charset="0"/>
                <a:cs typeface="Times New Roman" pitchFamily="18" charset="0"/>
              </a:rPr>
              <a:t>ефедрин</a:t>
            </a:r>
            <a:r>
              <a:rPr sz="2200" spc="-15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200" spc="-15" dirty="0" smtClean="0">
                <a:latin typeface="Times New Roman" pitchFamily="18" charset="0"/>
                <a:cs typeface="Times New Roman" pitchFamily="18" charset="0"/>
              </a:rPr>
              <a:t> мескалин и капсаицин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43220" y="5881246"/>
            <a:ext cx="0" cy="198120"/>
          </a:xfrm>
          <a:custGeom>
            <a:avLst/>
            <a:gdLst/>
            <a:ahLst/>
            <a:cxnLst/>
            <a:rect l="l" t="t" r="r" b="b"/>
            <a:pathLst>
              <a:path h="198120">
                <a:moveTo>
                  <a:pt x="0" y="0"/>
                </a:moveTo>
                <a:lnTo>
                  <a:pt x="0" y="197739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522467" y="5308223"/>
            <a:ext cx="2890520" cy="864235"/>
          </a:xfrm>
          <a:custGeom>
            <a:avLst/>
            <a:gdLst/>
            <a:ahLst/>
            <a:cxnLst/>
            <a:rect l="l" t="t" r="r" b="b"/>
            <a:pathLst>
              <a:path w="2890520" h="864235">
                <a:moveTo>
                  <a:pt x="0" y="432689"/>
                </a:moveTo>
                <a:lnTo>
                  <a:pt x="244856" y="289560"/>
                </a:lnTo>
              </a:path>
              <a:path w="2890520" h="864235">
                <a:moveTo>
                  <a:pt x="245364" y="289560"/>
                </a:moveTo>
                <a:lnTo>
                  <a:pt x="575564" y="481330"/>
                </a:lnTo>
              </a:path>
              <a:path w="2890520" h="864235">
                <a:moveTo>
                  <a:pt x="576072" y="481330"/>
                </a:moveTo>
                <a:lnTo>
                  <a:pt x="906272" y="289560"/>
                </a:lnTo>
              </a:path>
              <a:path w="2890520" h="864235">
                <a:moveTo>
                  <a:pt x="906780" y="289560"/>
                </a:moveTo>
                <a:lnTo>
                  <a:pt x="1236980" y="481330"/>
                </a:lnTo>
              </a:path>
              <a:path w="2890520" h="864235">
                <a:moveTo>
                  <a:pt x="1237488" y="481330"/>
                </a:moveTo>
                <a:lnTo>
                  <a:pt x="1569212" y="289560"/>
                </a:lnTo>
              </a:path>
              <a:path w="2890520" h="864235">
                <a:moveTo>
                  <a:pt x="1568196" y="289560"/>
                </a:moveTo>
                <a:lnTo>
                  <a:pt x="1898269" y="481330"/>
                </a:lnTo>
              </a:path>
              <a:path w="2890520" h="864235">
                <a:moveTo>
                  <a:pt x="1898903" y="481330"/>
                </a:moveTo>
                <a:lnTo>
                  <a:pt x="2229104" y="289560"/>
                </a:lnTo>
              </a:path>
              <a:path w="2890520" h="864235">
                <a:moveTo>
                  <a:pt x="2229612" y="289560"/>
                </a:moveTo>
                <a:lnTo>
                  <a:pt x="2559812" y="481330"/>
                </a:lnTo>
              </a:path>
              <a:path w="2890520" h="864235">
                <a:moveTo>
                  <a:pt x="2560320" y="481330"/>
                </a:moveTo>
                <a:lnTo>
                  <a:pt x="2890520" y="289560"/>
                </a:lnTo>
              </a:path>
              <a:path w="2890520" h="864235">
                <a:moveTo>
                  <a:pt x="2560320" y="480060"/>
                </a:moveTo>
                <a:lnTo>
                  <a:pt x="2560320" y="863854"/>
                </a:lnTo>
              </a:path>
              <a:path w="2890520" h="864235">
                <a:moveTo>
                  <a:pt x="272796" y="289179"/>
                </a:moveTo>
                <a:lnTo>
                  <a:pt x="272796" y="0"/>
                </a:lnTo>
              </a:path>
              <a:path w="2890520" h="864235">
                <a:moveTo>
                  <a:pt x="216408" y="289179"/>
                </a:moveTo>
                <a:lnTo>
                  <a:pt x="216408" y="0"/>
                </a:lnTo>
              </a:path>
              <a:path w="2890520" h="864235">
                <a:moveTo>
                  <a:pt x="1962912" y="510540"/>
                </a:moveTo>
                <a:lnTo>
                  <a:pt x="2255520" y="336804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432805" y="6513656"/>
            <a:ext cx="13125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 pitchFamily="18" charset="0"/>
                <a:cs typeface="Times New Roman" pitchFamily="18" charset="0"/>
              </a:rPr>
              <a:t>Капсаицин</a:t>
            </a:r>
          </a:p>
        </p:txBody>
      </p:sp>
    </p:spTree>
    <p:extLst>
      <p:ext uri="{BB962C8B-B14F-4D97-AF65-F5344CB8AC3E}">
        <p14:creationId xmlns:p14="http://schemas.microsoft.com/office/powerpoint/2010/main" val="7335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520" y="1484784"/>
            <a:ext cx="5179365" cy="1351011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i="1" spc="-5" dirty="0">
                <a:latin typeface="Times New Roman" pitchFamily="18" charset="0"/>
                <a:cs typeface="Times New Roman" pitchFamily="18" charset="0"/>
              </a:rPr>
              <a:t>Ephedrae</a:t>
            </a:r>
            <a:r>
              <a:rPr sz="2400" i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i="1" dirty="0">
                <a:latin typeface="Times New Roman" pitchFamily="18" charset="0"/>
                <a:cs typeface="Times New Roman" pitchFamily="18" charset="0"/>
              </a:rPr>
              <a:t>herba</a:t>
            </a:r>
            <a:r>
              <a:rPr sz="2400" i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херба</a:t>
            </a:r>
            <a:r>
              <a:rPr sz="24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ефедре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i="1" spc="-5" dirty="0">
                <a:latin typeface="Times New Roman" pitchFamily="18" charset="0"/>
                <a:cs typeface="Times New Roman" pitchFamily="18" charset="0"/>
              </a:rPr>
              <a:t>Capsic</a:t>
            </a:r>
            <a:r>
              <a:rPr sz="2400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sz="2400" i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i="1" spc="-5" dirty="0">
                <a:latin typeface="Times New Roman" pitchFamily="18" charset="0"/>
                <a:cs typeface="Times New Roman" pitchFamily="18" charset="0"/>
              </a:rPr>
              <a:t>fructu</a:t>
            </a:r>
            <a:r>
              <a:rPr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sz="2400" i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2400" spc="-3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sz="2400" spc="-105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90" dirty="0">
                <a:latin typeface="Times New Roman" pitchFamily="18" charset="0"/>
                <a:cs typeface="Times New Roman" pitchFamily="18" charset="0"/>
              </a:rPr>
              <a:t>љ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400" spc="-55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24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пап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400" spc="-3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355600" indent="-342900">
              <a:lnSpc>
                <a:spcPct val="100000"/>
              </a:lnSpc>
              <a:spcBef>
                <a:spcPts val="6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i="1" spc="-25" dirty="0">
                <a:latin typeface="Times New Roman" pitchFamily="18" charset="0"/>
                <a:cs typeface="Times New Roman" pitchFamily="18" charset="0"/>
              </a:rPr>
              <a:t>Peyoti</a:t>
            </a:r>
            <a:r>
              <a:rPr sz="2400" i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pejoti</a:t>
            </a:r>
            <a:r>
              <a:rPr sz="24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кактус</a:t>
            </a:r>
            <a:r>
              <a:rPr sz="24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без</a:t>
            </a:r>
            <a:r>
              <a:rPr sz="24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35" dirty="0">
                <a:latin typeface="Times New Roman" pitchFamily="18" charset="0"/>
                <a:cs typeface="Times New Roman" pitchFamily="18" charset="0"/>
              </a:rPr>
              <a:t>бодља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4048" y="4221088"/>
            <a:ext cx="2209800" cy="22098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6" y="4869160"/>
            <a:ext cx="1830324" cy="1752600"/>
          </a:xfrm>
          <a:prstGeom prst="rect">
            <a:avLst/>
          </a:prstGeom>
        </p:spPr>
      </p:pic>
      <p:sp>
        <p:nvSpPr>
          <p:cNvPr id="8" name="object 6"/>
          <p:cNvSpPr txBox="1"/>
          <p:nvPr/>
        </p:nvSpPr>
        <p:spPr>
          <a:xfrm>
            <a:off x="539552" y="4365104"/>
            <a:ext cx="33870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 pitchFamily="18" charset="0"/>
                <a:cs typeface="Times New Roman" pitchFamily="18" charset="0"/>
              </a:rPr>
              <a:t>Мескалин</a:t>
            </a:r>
            <a:r>
              <a:rPr sz="18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spc="-5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18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dirty="0">
                <a:latin typeface="Times New Roman" pitchFamily="18" charset="0"/>
                <a:cs typeface="Times New Roman" pitchFamily="18" charset="0"/>
              </a:rPr>
              <a:t>уљаста</a:t>
            </a:r>
            <a:r>
              <a:rPr sz="18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 spc="-5" dirty="0">
                <a:latin typeface="Times New Roman" pitchFamily="18" charset="0"/>
                <a:cs typeface="Times New Roman" pitchFamily="18" charset="0"/>
              </a:rPr>
              <a:t>течност</a:t>
            </a:r>
            <a:endParaRPr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948" y="1484784"/>
            <a:ext cx="2491956" cy="15774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flipH="1">
            <a:off x="6588224" y="315911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Ephedrae vulgaris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64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5634" y="4190914"/>
            <a:ext cx="5378122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sz="2000" spc="-25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Ефедрин</a:t>
            </a:r>
            <a:r>
              <a:rPr sz="2000" spc="-5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делује</a:t>
            </a:r>
            <a:r>
              <a:rPr sz="2000" spc="-3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ЦНС,</a:t>
            </a:r>
            <a:r>
              <a:rPr sz="2000" spc="-3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што</a:t>
            </a:r>
            <a:r>
              <a:rPr sz="2000" spc="-4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4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огледа</a:t>
            </a:r>
            <a:r>
              <a:rPr sz="2000" spc="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Cyrl-RS"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повишењу</a:t>
            </a:r>
            <a:r>
              <a:rPr sz="2000" spc="-5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крвног</a:t>
            </a:r>
            <a:r>
              <a:rPr sz="2000" spc="-5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притиска,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повећању</a:t>
            </a:r>
            <a:r>
              <a:rPr sz="2000" spc="-6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метаболизма</a:t>
            </a:r>
            <a:r>
              <a:rPr sz="2000" spc="-3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4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итд.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Додатна</a:t>
            </a:r>
            <a:r>
              <a:rPr sz="2000" spc="-8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000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супстанца</a:t>
            </a:r>
            <a:r>
              <a:rPr sz="2000" spc="-3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лековима</a:t>
            </a:r>
            <a:r>
              <a:rPr sz="2000" spc="-6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против</a:t>
            </a:r>
            <a:r>
              <a:rPr lang="en-US" sz="2000" spc="-5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spc="-5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болова 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3600" y="5564293"/>
            <a:ext cx="8080015" cy="8899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Arial" panose="020B0604020202020204" pitchFamily="34" charset="0"/>
              <a:buChar char="•"/>
              <a:tabLst>
                <a:tab pos="354965" algn="l"/>
                <a:tab pos="355600" algn="l"/>
              </a:tabLst>
            </a:pPr>
            <a:r>
              <a:rPr sz="20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sz="2000" spc="-5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sz="2000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000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2000" spc="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лечењу</a:t>
            </a:r>
            <a:r>
              <a:rPr sz="2000" spc="-3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астме,</a:t>
            </a:r>
            <a:r>
              <a:rPr sz="2000" spc="-3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поленске</a:t>
            </a:r>
            <a:r>
              <a:rPr sz="2000" spc="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кијавице,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синузитиса.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>
              <a:lnSpc>
                <a:spcPct val="80000"/>
              </a:lnSpc>
              <a:spcBef>
                <a:spcPts val="5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случајевима</a:t>
            </a:r>
            <a:r>
              <a:rPr sz="2000" spc="-4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прекомерног</a:t>
            </a:r>
            <a:r>
              <a:rPr sz="2000" spc="-6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укапавања</a:t>
            </a:r>
            <a:r>
              <a:rPr sz="2000" spc="-4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ефедрина</a:t>
            </a:r>
            <a:r>
              <a:rPr sz="2000" spc="-5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000" spc="-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нос,</a:t>
            </a:r>
            <a:r>
              <a:rPr sz="2000" spc="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може </a:t>
            </a:r>
            <a:r>
              <a:rPr sz="2000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доћи </a:t>
            </a:r>
            <a:r>
              <a:rPr sz="2000" spc="-459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sz="2000" spc="-25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медикаментозног</a:t>
            </a:r>
            <a:r>
              <a:rPr sz="2000" spc="9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ринитиса.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3600" y="1154909"/>
            <a:ext cx="8394945" cy="1842043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393700" marR="43180" indent="-342900">
              <a:lnSpc>
                <a:spcPct val="79300"/>
              </a:lnSpc>
              <a:spcBef>
                <a:spcPts val="625"/>
              </a:spcBef>
              <a:tabLst>
                <a:tab pos="393065" algn="l"/>
              </a:tabLst>
            </a:pPr>
            <a:r>
              <a:rPr lang="sr-Cyrl-RS" sz="2100" dirty="0" smtClean="0">
                <a:latin typeface="Times New Roman" pitchFamily="18" charset="0"/>
                <a:cs typeface="Times New Roman" pitchFamily="18" charset="0"/>
              </a:rPr>
              <a:t>Мескалин</a:t>
            </a:r>
          </a:p>
          <a:p>
            <a:pPr marL="393700" marR="43180" indent="-342900">
              <a:lnSpc>
                <a:spcPct val="79300"/>
              </a:lnSpc>
              <a:spcBef>
                <a:spcPts val="625"/>
              </a:spcBef>
              <a:buFont typeface="Arial" panose="020B0604020202020204" pitchFamily="34" charset="0"/>
              <a:buChar char="•"/>
              <a:tabLst>
                <a:tab pos="393065" algn="l"/>
              </a:tabLst>
            </a:pPr>
            <a:r>
              <a:rPr sz="2000" spc="-10" dirty="0" err="1" smtClean="0">
                <a:latin typeface="Times New Roman" pitchFamily="18" charset="0"/>
                <a:cs typeface="Times New Roman" pitchFamily="18" charset="0"/>
              </a:rPr>
              <a:t>халуциногени</a:t>
            </a:r>
            <a:r>
              <a:rPr sz="20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течни 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алкалоид изолован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неких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врста 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кактуса </a:t>
            </a:r>
            <a:r>
              <a:rPr sz="2000" spc="-45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(пејоте), кога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су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раније 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користили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индијанци за </a:t>
            </a:r>
            <a:r>
              <a:rPr sz="2000" spc="-20" dirty="0">
                <a:latin typeface="Times New Roman" pitchFamily="18" charset="0"/>
                <a:cs typeface="Times New Roman" pitchFamily="18" charset="0"/>
              </a:rPr>
              <a:t>побољшање </a:t>
            </a:r>
            <a:r>
              <a:rPr sz="20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кондиције</a:t>
            </a:r>
            <a:r>
              <a:rPr sz="20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и при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верским</a:t>
            </a:r>
            <a:r>
              <a:rPr sz="20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ритуалима.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32854" y="4233078"/>
            <a:ext cx="0" cy="320040"/>
          </a:xfrm>
          <a:custGeom>
            <a:avLst/>
            <a:gdLst/>
            <a:ahLst/>
            <a:cxnLst/>
            <a:rect l="l" t="t" r="r" b="b"/>
            <a:pathLst>
              <a:path h="320039">
                <a:moveTo>
                  <a:pt x="0" y="0"/>
                </a:moveTo>
                <a:lnTo>
                  <a:pt x="0" y="319531"/>
                </a:lnTo>
              </a:path>
            </a:pathLst>
          </a:custGeom>
          <a:ln w="1676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6909816" y="3472603"/>
            <a:ext cx="1239520" cy="2204720"/>
            <a:chOff x="6909816" y="3089910"/>
            <a:chExt cx="1239520" cy="2204720"/>
          </a:xfrm>
        </p:grpSpPr>
        <p:sp>
          <p:nvSpPr>
            <p:cNvPr id="10" name="object 10"/>
            <p:cNvSpPr/>
            <p:nvPr/>
          </p:nvSpPr>
          <p:spPr>
            <a:xfrm>
              <a:off x="6916674" y="3501390"/>
              <a:ext cx="1150620" cy="259079"/>
            </a:xfrm>
            <a:custGeom>
              <a:avLst/>
              <a:gdLst/>
              <a:ahLst/>
              <a:cxnLst/>
              <a:rect l="l" t="t" r="r" b="b"/>
              <a:pathLst>
                <a:path w="1150620" h="259079">
                  <a:moveTo>
                    <a:pt x="1150620" y="50292"/>
                  </a:moveTo>
                  <a:lnTo>
                    <a:pt x="792479" y="258699"/>
                  </a:lnTo>
                </a:path>
                <a:path w="1150620" h="259079">
                  <a:moveTo>
                    <a:pt x="792099" y="258445"/>
                  </a:moveTo>
                  <a:lnTo>
                    <a:pt x="353568" y="0"/>
                  </a:lnTo>
                </a:path>
                <a:path w="1150620" h="259079">
                  <a:moveTo>
                    <a:pt x="354965" y="0"/>
                  </a:moveTo>
                  <a:lnTo>
                    <a:pt x="0" y="199517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270242" y="3089910"/>
              <a:ext cx="439420" cy="1179195"/>
            </a:xfrm>
            <a:custGeom>
              <a:avLst/>
              <a:gdLst/>
              <a:ahLst/>
              <a:cxnLst/>
              <a:rect l="l" t="t" r="r" b="b"/>
              <a:pathLst>
                <a:path w="439420" h="1179195">
                  <a:moveTo>
                    <a:pt x="0" y="411099"/>
                  </a:moveTo>
                  <a:lnTo>
                    <a:pt x="0" y="0"/>
                  </a:lnTo>
                </a:path>
                <a:path w="439420" h="1179195">
                  <a:moveTo>
                    <a:pt x="438911" y="669035"/>
                  </a:moveTo>
                  <a:lnTo>
                    <a:pt x="438911" y="1179067"/>
                  </a:lnTo>
                </a:path>
              </a:pathLst>
            </a:custGeom>
            <a:ln w="167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709154" y="4269486"/>
              <a:ext cx="431165" cy="257175"/>
            </a:xfrm>
            <a:custGeom>
              <a:avLst/>
              <a:gdLst/>
              <a:ahLst/>
              <a:cxnLst/>
              <a:rect l="l" t="t" r="r" b="b"/>
              <a:pathLst>
                <a:path w="431165" h="257175">
                  <a:moveTo>
                    <a:pt x="0" y="0"/>
                  </a:moveTo>
                  <a:lnTo>
                    <a:pt x="431165" y="257175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81010" y="4527042"/>
              <a:ext cx="59690" cy="508634"/>
            </a:xfrm>
            <a:custGeom>
              <a:avLst/>
              <a:gdLst/>
              <a:ahLst/>
              <a:cxnLst/>
              <a:rect l="l" t="t" r="r" b="b"/>
              <a:pathLst>
                <a:path w="59690" h="508635">
                  <a:moveTo>
                    <a:pt x="59436" y="0"/>
                  </a:moveTo>
                  <a:lnTo>
                    <a:pt x="59436" y="508507"/>
                  </a:lnTo>
                </a:path>
                <a:path w="59690" h="508635">
                  <a:moveTo>
                    <a:pt x="0" y="33527"/>
                  </a:moveTo>
                  <a:lnTo>
                    <a:pt x="0" y="472185"/>
                  </a:lnTo>
                </a:path>
              </a:pathLst>
            </a:custGeom>
            <a:ln w="167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261098" y="4994910"/>
              <a:ext cx="880744" cy="292735"/>
            </a:xfrm>
            <a:custGeom>
              <a:avLst/>
              <a:gdLst/>
              <a:ahLst/>
              <a:cxnLst/>
              <a:rect l="l" t="t" r="r" b="b"/>
              <a:pathLst>
                <a:path w="880745" h="292735">
                  <a:moveTo>
                    <a:pt x="880618" y="41147"/>
                  </a:moveTo>
                  <a:lnTo>
                    <a:pt x="438911" y="292480"/>
                  </a:lnTo>
                </a:path>
                <a:path w="880745" h="292735">
                  <a:moveTo>
                    <a:pt x="438530" y="292226"/>
                  </a:moveTo>
                  <a:lnTo>
                    <a:pt x="0" y="35051"/>
                  </a:lnTo>
                </a:path>
                <a:path w="880745" h="292735">
                  <a:moveTo>
                    <a:pt x="438276" y="220979"/>
                  </a:moveTo>
                  <a:lnTo>
                    <a:pt x="60959" y="0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261098" y="4520946"/>
              <a:ext cx="0" cy="508634"/>
            </a:xfrm>
            <a:custGeom>
              <a:avLst/>
              <a:gdLst/>
              <a:ahLst/>
              <a:cxnLst/>
              <a:rect l="l" t="t" r="r" b="b"/>
              <a:pathLst>
                <a:path h="508635">
                  <a:moveTo>
                    <a:pt x="0" y="508507"/>
                  </a:moveTo>
                  <a:lnTo>
                    <a:pt x="0" y="0"/>
                  </a:lnTo>
                </a:path>
              </a:pathLst>
            </a:custGeom>
            <a:ln w="167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261098" y="4269486"/>
              <a:ext cx="448945" cy="287655"/>
            </a:xfrm>
            <a:custGeom>
              <a:avLst/>
              <a:gdLst/>
              <a:ahLst/>
              <a:cxnLst/>
              <a:rect l="l" t="t" r="r" b="b"/>
              <a:pathLst>
                <a:path w="448945" h="287654">
                  <a:moveTo>
                    <a:pt x="448945" y="0"/>
                  </a:moveTo>
                  <a:lnTo>
                    <a:pt x="0" y="251332"/>
                  </a:lnTo>
                </a:path>
                <a:path w="448945" h="287654">
                  <a:moveTo>
                    <a:pt x="444500" y="70103"/>
                  </a:moveTo>
                  <a:lnTo>
                    <a:pt x="64007" y="287400"/>
                  </a:lnTo>
                </a:path>
              </a:pathLst>
            </a:custGeom>
            <a:ln w="137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071231" y="3764195"/>
            <a:ext cx="28130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-25" dirty="0">
                <a:latin typeface="Arial"/>
                <a:cs typeface="Arial"/>
              </a:rPr>
              <a:t>O</a:t>
            </a:r>
            <a:r>
              <a:rPr sz="1350" dirty="0">
                <a:latin typeface="Arial"/>
                <a:cs typeface="Arial"/>
              </a:rPr>
              <a:t>H</a:t>
            </a:r>
            <a:endParaRPr sz="13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37401" y="4012352"/>
            <a:ext cx="25844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-130" dirty="0">
                <a:latin typeface="Arial"/>
                <a:cs typeface="Arial"/>
              </a:rPr>
              <a:t>H</a:t>
            </a:r>
            <a:r>
              <a:rPr sz="1350" dirty="0">
                <a:latin typeface="Arial"/>
                <a:cs typeface="Arial"/>
              </a:rPr>
              <a:t>N</a:t>
            </a:r>
            <a:endParaRPr sz="13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733667" y="4522003"/>
            <a:ext cx="39052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350" spc="-15" dirty="0">
                <a:latin typeface="Arial"/>
                <a:cs typeface="Arial"/>
              </a:rPr>
              <a:t>CH</a:t>
            </a:r>
            <a:r>
              <a:rPr sz="1500" spc="-22" baseline="-13888" dirty="0">
                <a:latin typeface="Arial"/>
                <a:cs typeface="Arial"/>
              </a:rPr>
              <a:t>3</a:t>
            </a:r>
            <a:endParaRPr sz="1500" baseline="-13888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175245" y="3248194"/>
            <a:ext cx="3911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350" spc="-15" dirty="0">
                <a:latin typeface="Arial"/>
                <a:cs typeface="Arial"/>
              </a:rPr>
              <a:t>CH</a:t>
            </a:r>
            <a:r>
              <a:rPr sz="1500" spc="-22" baseline="-13888" dirty="0">
                <a:latin typeface="Arial"/>
                <a:cs typeface="Arial"/>
              </a:rPr>
              <a:t>3</a:t>
            </a:r>
            <a:endParaRPr sz="1500" baseline="-13888">
              <a:latin typeface="Arial"/>
              <a:cs typeface="Arial"/>
            </a:endParaRPr>
          </a:p>
        </p:txBody>
      </p:sp>
      <p:pic>
        <p:nvPicPr>
          <p:cNvPr id="1026" name="Picture 2" descr="Meskalin - Wikiped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49" y="2470557"/>
            <a:ext cx="2370967" cy="130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884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634" y="1539046"/>
            <a:ext cx="6093765" cy="520232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lnSpc>
                <a:spcPts val="2570"/>
              </a:lnSpc>
              <a:spcBef>
                <a:spcPts val="95"/>
              </a:spcBef>
            </a:pPr>
            <a:endParaRPr sz="295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marR="111760" indent="-342900" algn="just">
              <a:lnSpc>
                <a:spcPts val="24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200" spc="-15" dirty="0" err="1" smtClean="0">
                <a:latin typeface="Times New Roman" pitchFamily="18" charset="0"/>
                <a:cs typeface="Times New Roman" pitchFamily="18" charset="0"/>
              </a:rPr>
              <a:t>ову</a:t>
            </a:r>
            <a:r>
              <a:rPr sz="22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 err="1" smtClean="0"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sz="2200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 err="1" smtClean="0">
                <a:latin typeface="Times New Roman" pitchFamily="18" charset="0"/>
                <a:cs typeface="Times New Roman" pitchFamily="18" charset="0"/>
              </a:rPr>
              <a:t>спадају</a:t>
            </a:r>
            <a:r>
              <a:rPr sz="22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20" dirty="0" err="1" smtClean="0"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sz="2200" b="1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b="1" spc="-5" dirty="0" err="1" smtClean="0">
                <a:latin typeface="Times New Roman" pitchFamily="18" charset="0"/>
                <a:cs typeface="Times New Roman" pitchFamily="18" charset="0"/>
              </a:rPr>
              <a:t>опијума</a:t>
            </a:r>
            <a:r>
              <a:rPr sz="2200" b="1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15" dirty="0" smtClean="0">
                <a:latin typeface="Times New Roman" pitchFamily="18" charset="0"/>
                <a:cs typeface="Times New Roman" pitchFamily="18" charset="0"/>
              </a:rPr>
              <a:t>(Opium </a:t>
            </a:r>
            <a:r>
              <a:rPr sz="2200" i="1" spc="-48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i="1" spc="-5" dirty="0" err="1" smtClean="0">
                <a:latin typeface="Times New Roman" pitchFamily="18" charset="0"/>
                <a:cs typeface="Times New Roman" pitchFamily="18" charset="0"/>
              </a:rPr>
              <a:t>crudum</a:t>
            </a:r>
            <a:r>
              <a:rPr sz="2200" i="1" spc="-5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marR="5080" indent="-342900" algn="just">
              <a:lnSpc>
                <a:spcPct val="90300"/>
              </a:lnSpc>
              <a:spcBef>
                <a:spcPts val="480"/>
              </a:spcBef>
              <a:buFont typeface="Arial"/>
              <a:buChar char="•"/>
              <a:tabLst>
                <a:tab pos="354965" algn="l"/>
                <a:tab pos="355600" algn="l"/>
                <a:tab pos="4141470" algn="l"/>
              </a:tabLst>
            </a:pPr>
            <a:r>
              <a:rPr sz="2200" spc="-20" dirty="0" err="1" smtClean="0">
                <a:latin typeface="Times New Roman" pitchFamily="18" charset="0"/>
                <a:cs typeface="Times New Roman" pitchFamily="18" charset="0"/>
              </a:rPr>
              <a:t>Опијум</a:t>
            </a:r>
            <a:r>
              <a:rPr sz="2200" spc="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sz="2200" spc="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ваздуху	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згуснут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осусен </a:t>
            </a:r>
            <a:r>
              <a:rPr sz="2200" spc="-4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млечни</a:t>
            </a:r>
            <a:r>
              <a:rPr sz="22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сок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који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добија</a:t>
            </a:r>
            <a:r>
              <a:rPr sz="2200" spc="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зарезивањем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незрелих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чаура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мака (</a:t>
            </a:r>
            <a:r>
              <a:rPr sz="2200" i="1" spc="-20" dirty="0">
                <a:latin typeface="Times New Roman" pitchFamily="18" charset="0"/>
                <a:cs typeface="Times New Roman" pitchFamily="18" charset="0"/>
              </a:rPr>
              <a:t>Papaver somniferum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Опијум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садржи 24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различита алкалоида која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налазе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облику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растворених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соли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са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меконском,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фумарном,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млечном</a:t>
            </a:r>
            <a:r>
              <a:rPr sz="22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оксалном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киселином.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ts val="40"/>
              </a:spcBef>
            </a:pPr>
            <a:endParaRPr sz="2950" dirty="0">
              <a:latin typeface="Times New Roman" pitchFamily="18" charset="0"/>
              <a:cs typeface="Times New Roman" pitchFamily="18" charset="0"/>
            </a:endParaRPr>
          </a:p>
          <a:p>
            <a:pPr marL="355600" marR="86995" indent="-342900" algn="just">
              <a:lnSpc>
                <a:spcPts val="2400"/>
              </a:lnSpc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Алкалоиди</a:t>
            </a:r>
            <a:r>
              <a:rPr sz="22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присутни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опијуму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поделити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sz="2200" spc="-48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групе: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12700" algn="just">
              <a:lnSpc>
                <a:spcPts val="2520"/>
              </a:lnSpc>
              <a:spcBef>
                <a:spcPts val="20"/>
              </a:spcBef>
            </a:pPr>
            <a:r>
              <a:rPr sz="2200" spc="-5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бензилизохинолинску</a:t>
            </a:r>
            <a:r>
              <a:rPr sz="2200" spc="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има</a:t>
            </a:r>
            <a:r>
              <a:rPr sz="2200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спазмолитичко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algn="just">
              <a:lnSpc>
                <a:spcPts val="2450"/>
              </a:lnSpc>
            </a:pP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дејство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на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глатке</a:t>
            </a:r>
            <a:r>
              <a:rPr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мишиће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и овој</a:t>
            </a:r>
            <a:r>
              <a:rPr sz="2200" spc="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групи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355600" algn="just">
              <a:lnSpc>
                <a:spcPts val="2570"/>
              </a:lnSpc>
            </a:pPr>
            <a:r>
              <a:rPr sz="2200" spc="-5" dirty="0">
                <a:latin typeface="Times New Roman" pitchFamily="18" charset="0"/>
                <a:cs typeface="Times New Roman" pitchFamily="18" charset="0"/>
              </a:rPr>
              <a:t>припадају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папаверин,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наркотин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200" spc="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лауданин.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857" y="980728"/>
            <a:ext cx="8434143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ts val="2570"/>
              </a:lnSpc>
              <a:spcBef>
                <a:spcPts val="95"/>
              </a:spcBef>
            </a:pPr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Изохинолински алкалоиди</a:t>
            </a:r>
            <a:b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Изохинолинско-фенантренска структура-морфинански алкалоиди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2" y="1844824"/>
            <a:ext cx="1786425" cy="22087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4149080"/>
            <a:ext cx="1663399" cy="218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1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1674863"/>
              </p:ext>
            </p:extLst>
          </p:nvPr>
        </p:nvGraphicFramePr>
        <p:xfrm>
          <a:off x="107504" y="1772816"/>
          <a:ext cx="885698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83568" y="1194115"/>
            <a:ext cx="77048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Подела алкалоида</a:t>
            </a:r>
          </a:p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Алкалоиди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хетерогена група једињења са аспекта хемијске структуре и испољавања физиолошких ефеката.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4837" y="1108725"/>
            <a:ext cx="7935595" cy="720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spc="-3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фенантренску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lang="ru-RU" sz="22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делује</a:t>
            </a:r>
            <a:r>
              <a:rPr lang="ru-RU" sz="2200" spc="-6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централни</a:t>
            </a:r>
            <a:r>
              <a:rPr lang="ru-RU" sz="2200" spc="-4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нервни</a:t>
            </a:r>
            <a:r>
              <a:rPr lang="ru-RU" sz="22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систем</a:t>
            </a:r>
            <a:b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њој припадају</a:t>
            </a:r>
            <a:r>
              <a:rPr lang="ru-RU" sz="2200" spc="-6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морфин,</a:t>
            </a:r>
            <a:r>
              <a:rPr lang="ru-RU" sz="2200" spc="-1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кодеин</a:t>
            </a:r>
            <a:r>
              <a:rPr lang="ru-RU" sz="2200" spc="-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200" spc="-5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тебаин</a:t>
            </a:r>
            <a:endParaRPr sz="2200" spc="-5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45257" y="4167833"/>
            <a:ext cx="140335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50" spc="-5" dirty="0">
                <a:latin typeface="Times New Roman"/>
                <a:cs typeface="Times New Roman"/>
              </a:rPr>
              <a:t>O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924555" y="4904180"/>
            <a:ext cx="255904" cy="147320"/>
          </a:xfrm>
          <a:custGeom>
            <a:avLst/>
            <a:gdLst/>
            <a:ahLst/>
            <a:cxnLst/>
            <a:rect l="l" t="t" r="r" b="b"/>
            <a:pathLst>
              <a:path w="255905" h="147320">
                <a:moveTo>
                  <a:pt x="0" y="147192"/>
                </a:moveTo>
                <a:lnTo>
                  <a:pt x="255650" y="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697223" y="4486095"/>
            <a:ext cx="453390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50" spc="-40" dirty="0">
                <a:latin typeface="Times New Roman"/>
                <a:cs typeface="Times New Roman"/>
              </a:rPr>
              <a:t>NCH</a:t>
            </a:r>
            <a:r>
              <a:rPr sz="1425" spc="-60" baseline="-14619" dirty="0">
                <a:latin typeface="Times New Roman"/>
                <a:cs typeface="Times New Roman"/>
              </a:rPr>
              <a:t>3</a:t>
            </a:r>
            <a:endParaRPr sz="1425" baseline="-14619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98877" y="4975935"/>
            <a:ext cx="250190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50" spc="-45" dirty="0">
                <a:latin typeface="Times New Roman"/>
                <a:cs typeface="Times New Roman"/>
              </a:rPr>
              <a:t>H</a:t>
            </a:r>
            <a:r>
              <a:rPr sz="1250" spc="-5" dirty="0">
                <a:latin typeface="Times New Roman"/>
                <a:cs typeface="Times New Roman"/>
              </a:rPr>
              <a:t>O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44495" y="3463999"/>
            <a:ext cx="1353185" cy="1631950"/>
          </a:xfrm>
          <a:custGeom>
            <a:avLst/>
            <a:gdLst/>
            <a:ahLst/>
            <a:cxnLst/>
            <a:rect l="l" t="t" r="r" b="b"/>
            <a:pathLst>
              <a:path w="1353185" h="1631950">
                <a:moveTo>
                  <a:pt x="497967" y="0"/>
                </a:moveTo>
                <a:lnTo>
                  <a:pt x="214884" y="162940"/>
                </a:lnTo>
              </a:path>
              <a:path w="1353185" h="1631950">
                <a:moveTo>
                  <a:pt x="490347" y="60960"/>
                </a:moveTo>
                <a:lnTo>
                  <a:pt x="271272" y="187198"/>
                </a:lnTo>
              </a:path>
              <a:path w="1353185" h="1631950">
                <a:moveTo>
                  <a:pt x="780161" y="162940"/>
                </a:moveTo>
                <a:lnTo>
                  <a:pt x="498348" y="0"/>
                </a:lnTo>
              </a:path>
              <a:path w="1353185" h="1631950">
                <a:moveTo>
                  <a:pt x="780288" y="490220"/>
                </a:moveTo>
                <a:lnTo>
                  <a:pt x="780288" y="163068"/>
                </a:lnTo>
              </a:path>
              <a:path w="1353185" h="1631950">
                <a:moveTo>
                  <a:pt x="731520" y="452627"/>
                </a:moveTo>
                <a:lnTo>
                  <a:pt x="731520" y="199644"/>
                </a:lnTo>
              </a:path>
              <a:path w="1353185" h="1631950">
                <a:moveTo>
                  <a:pt x="498348" y="652272"/>
                </a:moveTo>
                <a:lnTo>
                  <a:pt x="780161" y="490727"/>
                </a:lnTo>
              </a:path>
              <a:path w="1353185" h="1631950">
                <a:moveTo>
                  <a:pt x="214884" y="490727"/>
                </a:moveTo>
                <a:lnTo>
                  <a:pt x="497967" y="652272"/>
                </a:lnTo>
              </a:path>
              <a:path w="1353185" h="1631950">
                <a:moveTo>
                  <a:pt x="271272" y="464820"/>
                </a:moveTo>
                <a:lnTo>
                  <a:pt x="490347" y="591058"/>
                </a:lnTo>
              </a:path>
              <a:path w="1353185" h="1631950">
                <a:moveTo>
                  <a:pt x="214884" y="163068"/>
                </a:moveTo>
                <a:lnTo>
                  <a:pt x="214884" y="490220"/>
                </a:lnTo>
              </a:path>
              <a:path w="1353185" h="1631950">
                <a:moveTo>
                  <a:pt x="498348" y="979678"/>
                </a:moveTo>
                <a:lnTo>
                  <a:pt x="498348" y="652272"/>
                </a:lnTo>
              </a:path>
              <a:path w="1353185" h="1631950">
                <a:moveTo>
                  <a:pt x="780161" y="1142746"/>
                </a:moveTo>
                <a:lnTo>
                  <a:pt x="498348" y="979932"/>
                </a:lnTo>
              </a:path>
              <a:path w="1353185" h="1631950">
                <a:moveTo>
                  <a:pt x="1063370" y="979932"/>
                </a:moveTo>
                <a:lnTo>
                  <a:pt x="780288" y="1142746"/>
                </a:lnTo>
              </a:path>
              <a:path w="1353185" h="1631950">
                <a:moveTo>
                  <a:pt x="1063752" y="652272"/>
                </a:moveTo>
                <a:lnTo>
                  <a:pt x="1063752" y="979678"/>
                </a:lnTo>
              </a:path>
              <a:path w="1353185" h="1631950">
                <a:moveTo>
                  <a:pt x="780288" y="490727"/>
                </a:moveTo>
                <a:lnTo>
                  <a:pt x="1063370" y="652272"/>
                </a:lnTo>
              </a:path>
              <a:path w="1353185" h="1631950">
                <a:moveTo>
                  <a:pt x="780288" y="1468882"/>
                </a:moveTo>
                <a:lnTo>
                  <a:pt x="780288" y="1141476"/>
                </a:lnTo>
              </a:path>
              <a:path w="1353185" h="1631950">
                <a:moveTo>
                  <a:pt x="498348" y="1631950"/>
                </a:moveTo>
                <a:lnTo>
                  <a:pt x="780161" y="1469136"/>
                </a:lnTo>
              </a:path>
              <a:path w="1353185" h="1631950">
                <a:moveTo>
                  <a:pt x="214884" y="1469136"/>
                </a:moveTo>
                <a:lnTo>
                  <a:pt x="497967" y="1631950"/>
                </a:lnTo>
              </a:path>
              <a:path w="1353185" h="1631950">
                <a:moveTo>
                  <a:pt x="214884" y="1141476"/>
                </a:moveTo>
                <a:lnTo>
                  <a:pt x="214884" y="1468882"/>
                </a:lnTo>
              </a:path>
              <a:path w="1353185" h="1631950">
                <a:moveTo>
                  <a:pt x="497967" y="979932"/>
                </a:moveTo>
                <a:lnTo>
                  <a:pt x="214884" y="1142746"/>
                </a:lnTo>
              </a:path>
              <a:path w="1353185" h="1631950">
                <a:moveTo>
                  <a:pt x="215900" y="1143000"/>
                </a:moveTo>
                <a:lnTo>
                  <a:pt x="51816" y="859536"/>
                </a:lnTo>
              </a:path>
              <a:path w="1353185" h="1631950">
                <a:moveTo>
                  <a:pt x="215900" y="490727"/>
                </a:moveTo>
                <a:lnTo>
                  <a:pt x="51816" y="772668"/>
                </a:lnTo>
              </a:path>
              <a:path w="1353185" h="1631950">
                <a:moveTo>
                  <a:pt x="498348" y="979932"/>
                </a:moveTo>
                <a:lnTo>
                  <a:pt x="780161" y="815340"/>
                </a:lnTo>
              </a:path>
              <a:path w="1353185" h="1631950">
                <a:moveTo>
                  <a:pt x="780288" y="815340"/>
                </a:moveTo>
                <a:lnTo>
                  <a:pt x="1107694" y="815340"/>
                </a:lnTo>
              </a:path>
              <a:path w="1353185" h="1631950">
                <a:moveTo>
                  <a:pt x="1063752" y="979932"/>
                </a:moveTo>
                <a:lnTo>
                  <a:pt x="1266317" y="1095248"/>
                </a:lnTo>
              </a:path>
              <a:path w="1353185" h="1631950">
                <a:moveTo>
                  <a:pt x="1106424" y="815340"/>
                </a:moveTo>
                <a:lnTo>
                  <a:pt x="1353058" y="1063371"/>
                </a:lnTo>
              </a:path>
              <a:path w="1353185" h="1631950">
                <a:moveTo>
                  <a:pt x="214884" y="1469136"/>
                </a:moveTo>
                <a:lnTo>
                  <a:pt x="0" y="1592453"/>
                </a:lnTo>
              </a:path>
              <a:path w="1353185" h="1631950">
                <a:moveTo>
                  <a:pt x="214884" y="162813"/>
                </a:moveTo>
                <a:lnTo>
                  <a:pt x="0" y="3810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4267200" y="4256480"/>
            <a:ext cx="1016000" cy="792480"/>
            <a:chOff x="4267200" y="3627120"/>
            <a:chExt cx="1016000" cy="792480"/>
          </a:xfrm>
        </p:grpSpPr>
        <p:sp>
          <p:nvSpPr>
            <p:cNvPr id="9" name="object 9"/>
            <p:cNvSpPr/>
            <p:nvPr/>
          </p:nvSpPr>
          <p:spPr>
            <a:xfrm>
              <a:off x="4299203" y="3633216"/>
              <a:ext cx="979805" cy="73025"/>
            </a:xfrm>
            <a:custGeom>
              <a:avLst/>
              <a:gdLst/>
              <a:ahLst/>
              <a:cxnLst/>
              <a:rect l="l" t="t" r="r" b="b"/>
              <a:pathLst>
                <a:path w="979804" h="73025">
                  <a:moveTo>
                    <a:pt x="0" y="38099"/>
                  </a:moveTo>
                  <a:lnTo>
                    <a:pt x="327406" y="38099"/>
                  </a:lnTo>
                </a:path>
                <a:path w="979804" h="73025">
                  <a:moveTo>
                    <a:pt x="327660" y="38099"/>
                  </a:moveTo>
                  <a:lnTo>
                    <a:pt x="979551" y="38099"/>
                  </a:lnTo>
                </a:path>
                <a:path w="979804" h="73025">
                  <a:moveTo>
                    <a:pt x="977773" y="36194"/>
                  </a:moveTo>
                  <a:lnTo>
                    <a:pt x="854963" y="72897"/>
                  </a:lnTo>
                  <a:lnTo>
                    <a:pt x="879601" y="36194"/>
                  </a:lnTo>
                  <a:lnTo>
                    <a:pt x="854963" y="0"/>
                  </a:lnTo>
                  <a:lnTo>
                    <a:pt x="977773" y="36194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67200" y="3657600"/>
              <a:ext cx="762000" cy="76200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6977126" y="4486095"/>
            <a:ext cx="453390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50" spc="-40" dirty="0">
                <a:latin typeface="Times New Roman"/>
                <a:cs typeface="Times New Roman"/>
              </a:rPr>
              <a:t>NCH</a:t>
            </a:r>
            <a:r>
              <a:rPr sz="1425" spc="-60" baseline="-14619" dirty="0">
                <a:latin typeface="Times New Roman"/>
                <a:cs typeface="Times New Roman"/>
              </a:rPr>
              <a:t>3</a:t>
            </a:r>
            <a:endParaRPr sz="1425" baseline="-14619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92928" y="4975935"/>
            <a:ext cx="334010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50" spc="50" dirty="0">
                <a:latin typeface="Times New Roman"/>
                <a:cs typeface="Times New Roman"/>
              </a:rPr>
              <a:t>A</a:t>
            </a:r>
            <a:r>
              <a:rPr sz="1250" spc="5" dirty="0">
                <a:latin typeface="Times New Roman"/>
                <a:cs typeface="Times New Roman"/>
              </a:rPr>
              <a:t>c</a:t>
            </a:r>
            <a:r>
              <a:rPr sz="1250" spc="-5" dirty="0">
                <a:latin typeface="Times New Roman"/>
                <a:cs typeface="Times New Roman"/>
              </a:rPr>
              <a:t>O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9435" y="2095575"/>
            <a:ext cx="8084184" cy="1374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200" dirty="0">
                <a:solidFill>
                  <a:srgbClr val="1F5768"/>
                </a:solidFill>
                <a:latin typeface="Times New Roman" pitchFamily="18" charset="0"/>
                <a:cs typeface="Times New Roman" pitchFamily="18" charset="0"/>
              </a:rPr>
              <a:t>Морфин</a:t>
            </a:r>
            <a:r>
              <a:rPr sz="2200" spc="5" dirty="0">
                <a:solidFill>
                  <a:srgbClr val="1F576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најважнији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и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најзаступљенији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алкалоид </a:t>
            </a:r>
            <a:r>
              <a:rPr sz="2200" spc="-5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добивен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из чаура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мака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(3-25 %). 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Опијум садржи 0,2-3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% 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5" dirty="0">
                <a:latin typeface="Times New Roman" pitchFamily="18" charset="0"/>
                <a:cs typeface="Times New Roman" pitchFamily="18" charset="0"/>
              </a:rPr>
              <a:t>кодеина.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200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хемијској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структури</a:t>
            </a:r>
            <a:r>
              <a:rPr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2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15" dirty="0">
                <a:latin typeface="Times New Roman" pitchFamily="18" charset="0"/>
                <a:cs typeface="Times New Roman" pitchFamily="18" charset="0"/>
              </a:rPr>
              <a:t>метилетар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морфина.</a:t>
            </a:r>
            <a:endParaRPr sz="2200" dirty="0">
              <a:latin typeface="Times New Roman" pitchFamily="18" charset="0"/>
              <a:cs typeface="Times New Roman" pitchFamily="18" charset="0"/>
            </a:endParaRPr>
          </a:p>
          <a:p>
            <a:pPr marL="1752600">
              <a:lnSpc>
                <a:spcPct val="100000"/>
              </a:lnSpc>
              <a:spcBef>
                <a:spcPts val="1210"/>
              </a:spcBef>
              <a:tabLst>
                <a:tab pos="4946015" algn="l"/>
              </a:tabLst>
            </a:pPr>
            <a:r>
              <a:rPr sz="1250" spc="-10" dirty="0">
                <a:latin typeface="Times New Roman" pitchFamily="18" charset="0"/>
                <a:cs typeface="Times New Roman" pitchFamily="18" charset="0"/>
              </a:rPr>
              <a:t>HO	</a:t>
            </a:r>
            <a:r>
              <a:rPr sz="1250" spc="10" dirty="0">
                <a:latin typeface="Times New Roman" pitchFamily="18" charset="0"/>
                <a:cs typeface="Times New Roman" pitchFamily="18" charset="0"/>
              </a:rPr>
              <a:t>AcO</a:t>
            </a:r>
            <a:endParaRPr sz="12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00728" y="4017592"/>
            <a:ext cx="833119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250" spc="-25" dirty="0">
                <a:latin typeface="Times New Roman"/>
                <a:cs typeface="Times New Roman"/>
              </a:rPr>
              <a:t>(CH</a:t>
            </a:r>
            <a:r>
              <a:rPr sz="1425" spc="-37" baseline="-14619" dirty="0">
                <a:latin typeface="Times New Roman"/>
                <a:cs typeface="Times New Roman"/>
              </a:rPr>
              <a:t>3</a:t>
            </a:r>
            <a:r>
              <a:rPr sz="1250" spc="-25" dirty="0">
                <a:latin typeface="Times New Roman"/>
                <a:cs typeface="Times New Roman"/>
              </a:rPr>
              <a:t>CO)</a:t>
            </a:r>
            <a:r>
              <a:rPr sz="1425" spc="-37" baseline="-14619" dirty="0">
                <a:latin typeface="Times New Roman"/>
                <a:cs typeface="Times New Roman"/>
              </a:rPr>
              <a:t>2</a:t>
            </a:r>
            <a:r>
              <a:rPr sz="1250" spc="-25" dirty="0">
                <a:latin typeface="Times New Roman"/>
                <a:cs typeface="Times New Roman"/>
              </a:rPr>
              <a:t>O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724144" y="3463999"/>
            <a:ext cx="1353185" cy="1631950"/>
          </a:xfrm>
          <a:custGeom>
            <a:avLst/>
            <a:gdLst/>
            <a:ahLst/>
            <a:cxnLst/>
            <a:rect l="l" t="t" r="r" b="b"/>
            <a:pathLst>
              <a:path w="1353184" h="1631950">
                <a:moveTo>
                  <a:pt x="497966" y="0"/>
                </a:moveTo>
                <a:lnTo>
                  <a:pt x="214883" y="162940"/>
                </a:lnTo>
              </a:path>
              <a:path w="1353184" h="1631950">
                <a:moveTo>
                  <a:pt x="490473" y="60960"/>
                </a:moveTo>
                <a:lnTo>
                  <a:pt x="271271" y="187198"/>
                </a:lnTo>
              </a:path>
              <a:path w="1353184" h="1631950">
                <a:moveTo>
                  <a:pt x="779906" y="162940"/>
                </a:moveTo>
                <a:lnTo>
                  <a:pt x="496823" y="0"/>
                </a:lnTo>
              </a:path>
              <a:path w="1353184" h="1631950">
                <a:moveTo>
                  <a:pt x="780287" y="490220"/>
                </a:moveTo>
                <a:lnTo>
                  <a:pt x="780287" y="163068"/>
                </a:lnTo>
              </a:path>
              <a:path w="1353184" h="1631950">
                <a:moveTo>
                  <a:pt x="731519" y="452627"/>
                </a:moveTo>
                <a:lnTo>
                  <a:pt x="731519" y="199644"/>
                </a:lnTo>
              </a:path>
              <a:path w="1353184" h="1631950">
                <a:moveTo>
                  <a:pt x="496823" y="652272"/>
                </a:moveTo>
                <a:lnTo>
                  <a:pt x="779906" y="490727"/>
                </a:lnTo>
              </a:path>
              <a:path w="1353184" h="1631950">
                <a:moveTo>
                  <a:pt x="214883" y="490727"/>
                </a:moveTo>
                <a:lnTo>
                  <a:pt x="497966" y="652272"/>
                </a:lnTo>
              </a:path>
              <a:path w="1353184" h="1631950">
                <a:moveTo>
                  <a:pt x="271271" y="464820"/>
                </a:moveTo>
                <a:lnTo>
                  <a:pt x="490473" y="591058"/>
                </a:lnTo>
              </a:path>
              <a:path w="1353184" h="1631950">
                <a:moveTo>
                  <a:pt x="214883" y="163068"/>
                </a:moveTo>
                <a:lnTo>
                  <a:pt x="214883" y="490220"/>
                </a:lnTo>
              </a:path>
              <a:path w="1353184" h="1631950">
                <a:moveTo>
                  <a:pt x="496823" y="979678"/>
                </a:moveTo>
                <a:lnTo>
                  <a:pt x="496823" y="652272"/>
                </a:lnTo>
              </a:path>
              <a:path w="1353184" h="1631950">
                <a:moveTo>
                  <a:pt x="779906" y="1142746"/>
                </a:moveTo>
                <a:lnTo>
                  <a:pt x="496823" y="979932"/>
                </a:lnTo>
              </a:path>
              <a:path w="1353184" h="1631950">
                <a:moveTo>
                  <a:pt x="1062101" y="979932"/>
                </a:moveTo>
                <a:lnTo>
                  <a:pt x="780287" y="1142746"/>
                </a:lnTo>
              </a:path>
              <a:path w="1353184" h="1631950">
                <a:moveTo>
                  <a:pt x="1062227" y="652272"/>
                </a:moveTo>
                <a:lnTo>
                  <a:pt x="1062227" y="979678"/>
                </a:lnTo>
              </a:path>
              <a:path w="1353184" h="1631950">
                <a:moveTo>
                  <a:pt x="780287" y="490727"/>
                </a:moveTo>
                <a:lnTo>
                  <a:pt x="1062101" y="652272"/>
                </a:lnTo>
              </a:path>
              <a:path w="1353184" h="1631950">
                <a:moveTo>
                  <a:pt x="780287" y="1468882"/>
                </a:moveTo>
                <a:lnTo>
                  <a:pt x="780287" y="1141476"/>
                </a:lnTo>
              </a:path>
              <a:path w="1353184" h="1631950">
                <a:moveTo>
                  <a:pt x="496823" y="1631950"/>
                </a:moveTo>
                <a:lnTo>
                  <a:pt x="779906" y="1469136"/>
                </a:lnTo>
              </a:path>
              <a:path w="1353184" h="1631950">
                <a:moveTo>
                  <a:pt x="214883" y="1469136"/>
                </a:moveTo>
                <a:lnTo>
                  <a:pt x="497966" y="1631950"/>
                </a:lnTo>
              </a:path>
              <a:path w="1353184" h="1631950">
                <a:moveTo>
                  <a:pt x="214883" y="1141476"/>
                </a:moveTo>
                <a:lnTo>
                  <a:pt x="214883" y="1468882"/>
                </a:lnTo>
              </a:path>
              <a:path w="1353184" h="1631950">
                <a:moveTo>
                  <a:pt x="497966" y="979932"/>
                </a:moveTo>
                <a:lnTo>
                  <a:pt x="214883" y="1142746"/>
                </a:lnTo>
              </a:path>
              <a:path w="1353184" h="1631950">
                <a:moveTo>
                  <a:pt x="214502" y="1143000"/>
                </a:moveTo>
                <a:lnTo>
                  <a:pt x="51815" y="859536"/>
                </a:lnTo>
              </a:path>
              <a:path w="1353184" h="1631950">
                <a:moveTo>
                  <a:pt x="214502" y="490727"/>
                </a:moveTo>
                <a:lnTo>
                  <a:pt x="51815" y="772668"/>
                </a:lnTo>
              </a:path>
              <a:path w="1353184" h="1631950">
                <a:moveTo>
                  <a:pt x="496823" y="979932"/>
                </a:moveTo>
                <a:lnTo>
                  <a:pt x="779906" y="815340"/>
                </a:lnTo>
              </a:path>
              <a:path w="1353184" h="1631950">
                <a:moveTo>
                  <a:pt x="780287" y="815340"/>
                </a:moveTo>
                <a:lnTo>
                  <a:pt x="1107694" y="815340"/>
                </a:lnTo>
              </a:path>
              <a:path w="1353184" h="1631950">
                <a:moveTo>
                  <a:pt x="1062227" y="979932"/>
                </a:moveTo>
                <a:lnTo>
                  <a:pt x="1266316" y="1095248"/>
                </a:lnTo>
              </a:path>
              <a:path w="1353184" h="1631950">
                <a:moveTo>
                  <a:pt x="1106424" y="815340"/>
                </a:moveTo>
                <a:lnTo>
                  <a:pt x="1352677" y="1063371"/>
                </a:lnTo>
              </a:path>
              <a:path w="1353184" h="1631950">
                <a:moveTo>
                  <a:pt x="214883" y="1469136"/>
                </a:moveTo>
                <a:lnTo>
                  <a:pt x="0" y="1592453"/>
                </a:lnTo>
              </a:path>
              <a:path w="1353184" h="1631950">
                <a:moveTo>
                  <a:pt x="214883" y="162813"/>
                </a:moveTo>
                <a:lnTo>
                  <a:pt x="0" y="38100"/>
                </a:lnTo>
              </a:path>
              <a:path w="1353184" h="1631950">
                <a:moveTo>
                  <a:pt x="478535" y="1587373"/>
                </a:moveTo>
                <a:lnTo>
                  <a:pt x="734186" y="1440180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724525" y="4167833"/>
            <a:ext cx="140335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50" spc="-5" dirty="0">
                <a:latin typeface="Times New Roman"/>
                <a:cs typeface="Times New Roman"/>
              </a:rPr>
              <a:t>O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43808" y="5753531"/>
            <a:ext cx="5904656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14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Хероин</a:t>
            </a:r>
            <a:r>
              <a:rPr sz="18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sz="18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најјачи</a:t>
            </a: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наркотик</a:t>
            </a:r>
            <a:r>
              <a:rPr sz="1800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 се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раствара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етру, </a:t>
            </a:r>
            <a:r>
              <a:rPr sz="1800" spc="-6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хлороформу. </a:t>
            </a:r>
            <a:r>
              <a:rPr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изазива</a:t>
            </a:r>
            <a:r>
              <a:rPr sz="1800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зависност</a:t>
            </a:r>
            <a:r>
              <a:rPr sz="1800"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sz="1800" spc="-1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Cyrl-R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морфин</a:t>
            </a:r>
            <a:r>
              <a:rPr sz="18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91400" y="3524960"/>
            <a:ext cx="1578863" cy="1004316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6893" y="5388292"/>
            <a:ext cx="1961984" cy="131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783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1140314"/>
            <a:ext cx="78867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Cyrl-RS" sz="24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Кодеин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7828" y="1581898"/>
            <a:ext cx="6026150" cy="89852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626745">
              <a:lnSpc>
                <a:spcPct val="100000"/>
              </a:lnSpc>
              <a:spcBef>
                <a:spcPts val="655"/>
              </a:spcBef>
            </a:pPr>
            <a:r>
              <a:rPr sz="2400" spc="-5" dirty="0">
                <a:latin typeface="Times New Roman" pitchFamily="18" charset="0"/>
                <a:cs typeface="Times New Roman" pitchFamily="18" charset="0"/>
              </a:rPr>
              <a:t>-опијум</a:t>
            </a:r>
            <a:r>
              <a:rPr sz="24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садржи</a:t>
            </a:r>
            <a:r>
              <a:rPr sz="24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0,2-3</a:t>
            </a:r>
            <a:r>
              <a:rPr sz="24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dirty="0">
                <a:latin typeface="Times New Roman" pitchFamily="18" charset="0"/>
                <a:cs typeface="Times New Roman" pitchFamily="18" charset="0"/>
              </a:rPr>
              <a:t>%</a:t>
            </a:r>
            <a:r>
              <a:rPr sz="24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0" dirty="0">
                <a:latin typeface="Times New Roman" pitchFamily="18" charset="0"/>
                <a:cs typeface="Times New Roman" pitchFamily="18" charset="0"/>
              </a:rPr>
              <a:t>кодеина.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spcBef>
                <a:spcPts val="555"/>
              </a:spcBef>
            </a:pPr>
            <a:r>
              <a:rPr sz="2400" spc="-5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4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25" dirty="0">
                <a:latin typeface="Times New Roman" pitchFamily="18" charset="0"/>
                <a:cs typeface="Times New Roman" pitchFamily="18" charset="0"/>
              </a:rPr>
              <a:t>хемијској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структури</a:t>
            </a:r>
            <a:r>
              <a:rPr sz="24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5" dirty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sz="24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5" dirty="0">
                <a:latin typeface="Times New Roman" pitchFamily="18" charset="0"/>
                <a:cs typeface="Times New Roman" pitchFamily="18" charset="0"/>
              </a:rPr>
              <a:t>метилетар</a:t>
            </a:r>
            <a:r>
              <a:rPr sz="2400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spc="-10" dirty="0">
                <a:latin typeface="Times New Roman" pitchFamily="18" charset="0"/>
                <a:cs typeface="Times New Roman" pitchFamily="18" charset="0"/>
              </a:rPr>
              <a:t>морфина.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02102" y="4053540"/>
            <a:ext cx="47815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350" spc="-50" dirty="0">
                <a:latin typeface="Times New Roman"/>
                <a:cs typeface="Times New Roman"/>
              </a:rPr>
              <a:t>NCH</a:t>
            </a:r>
            <a:r>
              <a:rPr sz="1500" spc="-75" baseline="-13888" dirty="0">
                <a:latin typeface="Times New Roman"/>
                <a:cs typeface="Times New Roman"/>
              </a:rPr>
              <a:t>3</a:t>
            </a:r>
            <a:endParaRPr sz="1500" baseline="-13888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01979" y="4576273"/>
            <a:ext cx="26733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spc="-55" dirty="0">
                <a:latin typeface="Times New Roman"/>
                <a:cs typeface="Times New Roman"/>
              </a:rPr>
              <a:t>H</a:t>
            </a:r>
            <a:r>
              <a:rPr sz="1350" dirty="0">
                <a:latin typeface="Times New Roman"/>
                <a:cs typeface="Times New Roman"/>
              </a:rPr>
              <a:t>O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7110" y="2834340"/>
            <a:ext cx="487045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350" spc="-30" dirty="0">
                <a:latin typeface="Times New Roman"/>
                <a:cs typeface="Times New Roman"/>
              </a:rPr>
              <a:t>CH</a:t>
            </a:r>
            <a:r>
              <a:rPr sz="1500" spc="-44" baseline="-13888" dirty="0">
                <a:latin typeface="Times New Roman"/>
                <a:cs typeface="Times New Roman"/>
              </a:rPr>
              <a:t>3</a:t>
            </a:r>
            <a:r>
              <a:rPr sz="1350" spc="-30" dirty="0">
                <a:latin typeface="Times New Roman"/>
                <a:cs typeface="Times New Roman"/>
              </a:rPr>
              <a:t>O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64158" y="2966674"/>
            <a:ext cx="1443355" cy="1740535"/>
          </a:xfrm>
          <a:custGeom>
            <a:avLst/>
            <a:gdLst/>
            <a:ahLst/>
            <a:cxnLst/>
            <a:rect l="l" t="t" r="r" b="b"/>
            <a:pathLst>
              <a:path w="1443355" h="1740535">
                <a:moveTo>
                  <a:pt x="530352" y="0"/>
                </a:moveTo>
                <a:lnTo>
                  <a:pt x="230123" y="173100"/>
                </a:lnTo>
              </a:path>
              <a:path w="1443355" h="1740535">
                <a:moveTo>
                  <a:pt x="522731" y="65532"/>
                </a:moveTo>
                <a:lnTo>
                  <a:pt x="289559" y="199644"/>
                </a:lnTo>
              </a:path>
              <a:path w="1443355" h="1740535">
                <a:moveTo>
                  <a:pt x="832104" y="173100"/>
                </a:moveTo>
                <a:lnTo>
                  <a:pt x="530352" y="0"/>
                </a:lnTo>
              </a:path>
              <a:path w="1443355" h="1740535">
                <a:moveTo>
                  <a:pt x="832104" y="522732"/>
                </a:moveTo>
                <a:lnTo>
                  <a:pt x="832104" y="173736"/>
                </a:lnTo>
              </a:path>
              <a:path w="1443355" h="1740535">
                <a:moveTo>
                  <a:pt x="780287" y="482981"/>
                </a:moveTo>
                <a:lnTo>
                  <a:pt x="780287" y="211836"/>
                </a:lnTo>
              </a:path>
              <a:path w="1443355" h="1740535">
                <a:moveTo>
                  <a:pt x="530352" y="695960"/>
                </a:moveTo>
                <a:lnTo>
                  <a:pt x="832104" y="522732"/>
                </a:lnTo>
              </a:path>
              <a:path w="1443355" h="1740535">
                <a:moveTo>
                  <a:pt x="230123" y="522732"/>
                </a:moveTo>
                <a:lnTo>
                  <a:pt x="530352" y="695960"/>
                </a:lnTo>
              </a:path>
              <a:path w="1443355" h="1740535">
                <a:moveTo>
                  <a:pt x="289559" y="495300"/>
                </a:moveTo>
                <a:lnTo>
                  <a:pt x="522731" y="630936"/>
                </a:lnTo>
              </a:path>
              <a:path w="1443355" h="1740535">
                <a:moveTo>
                  <a:pt x="230123" y="173736"/>
                </a:moveTo>
                <a:lnTo>
                  <a:pt x="230123" y="522732"/>
                </a:lnTo>
              </a:path>
              <a:path w="1443355" h="1740535">
                <a:moveTo>
                  <a:pt x="530352" y="1044956"/>
                </a:moveTo>
                <a:lnTo>
                  <a:pt x="530352" y="696468"/>
                </a:lnTo>
              </a:path>
              <a:path w="1443355" h="1740535">
                <a:moveTo>
                  <a:pt x="832104" y="1219200"/>
                </a:moveTo>
                <a:lnTo>
                  <a:pt x="530352" y="1043940"/>
                </a:lnTo>
              </a:path>
              <a:path w="1443355" h="1740535">
                <a:moveTo>
                  <a:pt x="1133855" y="1043940"/>
                </a:moveTo>
                <a:lnTo>
                  <a:pt x="832104" y="1219200"/>
                </a:lnTo>
              </a:path>
              <a:path w="1443355" h="1740535">
                <a:moveTo>
                  <a:pt x="1133855" y="696468"/>
                </a:moveTo>
                <a:lnTo>
                  <a:pt x="1133855" y="1044956"/>
                </a:lnTo>
              </a:path>
              <a:path w="1443355" h="1740535">
                <a:moveTo>
                  <a:pt x="832104" y="522732"/>
                </a:moveTo>
                <a:lnTo>
                  <a:pt x="1133855" y="695960"/>
                </a:lnTo>
              </a:path>
              <a:path w="1443355" h="1740535">
                <a:moveTo>
                  <a:pt x="832104" y="1567688"/>
                </a:moveTo>
                <a:lnTo>
                  <a:pt x="832104" y="1217676"/>
                </a:lnTo>
              </a:path>
              <a:path w="1443355" h="1740535">
                <a:moveTo>
                  <a:pt x="530352" y="1740408"/>
                </a:moveTo>
                <a:lnTo>
                  <a:pt x="832104" y="1566672"/>
                </a:lnTo>
              </a:path>
              <a:path w="1443355" h="1740535">
                <a:moveTo>
                  <a:pt x="230123" y="1566672"/>
                </a:moveTo>
                <a:lnTo>
                  <a:pt x="530352" y="1740408"/>
                </a:lnTo>
              </a:path>
              <a:path w="1443355" h="1740535">
                <a:moveTo>
                  <a:pt x="230123" y="1217676"/>
                </a:moveTo>
                <a:lnTo>
                  <a:pt x="230123" y="1567688"/>
                </a:lnTo>
              </a:path>
              <a:path w="1443355" h="1740535">
                <a:moveTo>
                  <a:pt x="530352" y="1043940"/>
                </a:moveTo>
                <a:lnTo>
                  <a:pt x="230123" y="1219200"/>
                </a:lnTo>
              </a:path>
              <a:path w="1443355" h="1740535">
                <a:moveTo>
                  <a:pt x="229615" y="1219200"/>
                </a:moveTo>
                <a:lnTo>
                  <a:pt x="56387" y="917448"/>
                </a:lnTo>
              </a:path>
              <a:path w="1443355" h="1740535">
                <a:moveTo>
                  <a:pt x="229615" y="522732"/>
                </a:moveTo>
                <a:lnTo>
                  <a:pt x="56387" y="824484"/>
                </a:lnTo>
              </a:path>
              <a:path w="1443355" h="1740535">
                <a:moveTo>
                  <a:pt x="530352" y="1044956"/>
                </a:moveTo>
                <a:lnTo>
                  <a:pt x="832104" y="870204"/>
                </a:lnTo>
              </a:path>
              <a:path w="1443355" h="1740535">
                <a:moveTo>
                  <a:pt x="832104" y="870204"/>
                </a:moveTo>
                <a:lnTo>
                  <a:pt x="1180592" y="870204"/>
                </a:lnTo>
              </a:path>
              <a:path w="1443355" h="1740535">
                <a:moveTo>
                  <a:pt x="1133855" y="1043940"/>
                </a:moveTo>
                <a:lnTo>
                  <a:pt x="1351280" y="1168654"/>
                </a:lnTo>
              </a:path>
              <a:path w="1443355" h="1740535">
                <a:moveTo>
                  <a:pt x="1181099" y="870204"/>
                </a:moveTo>
                <a:lnTo>
                  <a:pt x="1443100" y="1133602"/>
                </a:lnTo>
              </a:path>
              <a:path w="1443355" h="1740535">
                <a:moveTo>
                  <a:pt x="229997" y="1566672"/>
                </a:moveTo>
                <a:lnTo>
                  <a:pt x="0" y="1699133"/>
                </a:lnTo>
              </a:path>
              <a:path w="1443355" h="1740535">
                <a:moveTo>
                  <a:pt x="229997" y="173609"/>
                </a:moveTo>
                <a:lnTo>
                  <a:pt x="0" y="39624"/>
                </a:lnTo>
              </a:path>
              <a:path w="1443355" h="1740535">
                <a:moveTo>
                  <a:pt x="512064" y="1694434"/>
                </a:moveTo>
                <a:lnTo>
                  <a:pt x="784860" y="1536192"/>
                </a:lnTo>
              </a:path>
            </a:pathLst>
          </a:custGeom>
          <a:ln w="137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51915" y="3713688"/>
            <a:ext cx="149860" cy="232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350" dirty="0">
                <a:latin typeface="Times New Roman"/>
                <a:cs typeface="Times New Roman"/>
              </a:rPr>
              <a:t>O</a:t>
            </a:r>
            <a:endParaRPr sz="13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95400" y="4687994"/>
            <a:ext cx="4549140" cy="832485"/>
          </a:xfrm>
          <a:custGeom>
            <a:avLst/>
            <a:gdLst/>
            <a:ahLst/>
            <a:cxnLst/>
            <a:rect l="l" t="t" r="r" b="b"/>
            <a:pathLst>
              <a:path w="4549140" h="832485">
                <a:moveTo>
                  <a:pt x="4548759" y="0"/>
                </a:moveTo>
                <a:lnTo>
                  <a:pt x="0" y="0"/>
                </a:lnTo>
                <a:lnTo>
                  <a:pt x="0" y="831888"/>
                </a:lnTo>
                <a:lnTo>
                  <a:pt x="4548759" y="831888"/>
                </a:lnTo>
                <a:lnTo>
                  <a:pt x="45487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66140" y="4698319"/>
            <a:ext cx="8210316" cy="3029676"/>
          </a:xfrm>
          <a:prstGeom prst="rect">
            <a:avLst/>
          </a:prstGeom>
        </p:spPr>
        <p:txBody>
          <a:bodyPr vert="horz" wrap="square" lIns="0" tIns="216535" rIns="0" bIns="0" rtlCol="0">
            <a:spAutoFit/>
          </a:bodyPr>
          <a:lstStyle/>
          <a:p>
            <a:pPr marL="920750">
              <a:lnSpc>
                <a:spcPct val="100000"/>
              </a:lnSpc>
              <a:spcBef>
                <a:spcPts val="1705"/>
              </a:spcBef>
              <a:tabLst>
                <a:tab pos="4338320" algn="l"/>
              </a:tabLst>
            </a:pPr>
            <a:r>
              <a:rPr sz="2400" spc="-4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Кодеин</a:t>
            </a:r>
            <a:r>
              <a:rPr sz="2400"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24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sr-Cyrl-RS" sz="24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400" spc="-5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ебаин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sr-Cyrl-RS" sz="2200" spc="-45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2200" spc="-45" dirty="0" err="1" smtClean="0">
                <a:latin typeface="Times New Roman" pitchFamily="18" charset="0"/>
                <a:cs typeface="Times New Roman" pitchFamily="18" charset="0"/>
              </a:rPr>
              <a:t>Кодеин</a:t>
            </a:r>
            <a:r>
              <a:rPr sz="2200" spc="-5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слабо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раствара</a:t>
            </a:r>
            <a:r>
              <a:rPr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>
                <a:latin typeface="Times New Roman" pitchFamily="18" charset="0"/>
                <a:cs typeface="Times New Roman" pitchFamily="18" charset="0"/>
              </a:rPr>
              <a:t>води,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2200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20" dirty="0"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sz="2200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sz="22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50" dirty="0">
                <a:latin typeface="Times New Roman" pitchFamily="18" charset="0"/>
                <a:cs typeface="Times New Roman" pitchFamily="18" charset="0"/>
              </a:rPr>
              <a:t>алкохолу,</a:t>
            </a:r>
            <a:r>
              <a:rPr sz="2200" spc="-1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200" spc="-40" dirty="0" err="1">
                <a:latin typeface="Times New Roman" pitchFamily="18" charset="0"/>
                <a:cs typeface="Times New Roman" pitchFamily="18" charset="0"/>
              </a:rPr>
              <a:t>етру</a:t>
            </a:r>
            <a:r>
              <a:rPr sz="2200" spc="-4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sz="2200" spc="-5" dirty="0">
                <a:latin typeface="Times New Roman" pitchFamily="18" charset="0"/>
                <a:cs typeface="Times New Roman" pitchFamily="18" charset="0"/>
              </a:rPr>
              <a:t> хлороформ</a:t>
            </a:r>
            <a:r>
              <a:rPr lang="sr-Cyrl-RS"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Cyrl-RS" sz="2200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200" spc="-20" dirty="0">
                <a:latin typeface="Times New Roman" pitchFamily="18" charset="0"/>
                <a:cs typeface="Times New Roman" pitchFamily="18" charset="0"/>
              </a:rPr>
              <a:t>бензену</a:t>
            </a:r>
            <a:r>
              <a:rPr lang="sr-Cyrl-RS" sz="2200" spc="-2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spc="-25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200" spc="-25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200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2200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0" dirty="0">
                <a:latin typeface="Times New Roman" pitchFamily="18" charset="0"/>
                <a:cs typeface="Times New Roman" pitchFamily="18" charset="0"/>
              </a:rPr>
              <a:t>добити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u-RU"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тебаина.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200" spc="-5" dirty="0">
                <a:latin typeface="Times New Roman" pitchFamily="18" charset="0"/>
                <a:cs typeface="Times New Roman" pitchFamily="18" charset="0"/>
              </a:rPr>
              <a:t>-Оксидацијом</a:t>
            </a:r>
            <a:r>
              <a:rPr lang="ru-RU" sz="2200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45" dirty="0">
                <a:latin typeface="Times New Roman" pitchFamily="18" charset="0"/>
                <a:cs typeface="Times New Roman" pitchFamily="18" charset="0"/>
              </a:rPr>
              <a:t>кодеина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ru-RU" sz="2200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25" dirty="0">
                <a:latin typeface="Times New Roman" pitchFamily="18" charset="0"/>
                <a:cs typeface="Times New Roman" pitchFamily="18" charset="0"/>
              </a:rPr>
              <a:t>кетон</a:t>
            </a:r>
            <a:r>
              <a:rPr lang="ru-RU" sz="2200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spc="-40" dirty="0">
                <a:latin typeface="Times New Roman" pitchFamily="18" charset="0"/>
                <a:cs typeface="Times New Roman" pitchFamily="18" charset="0"/>
              </a:rPr>
              <a:t>кодеинон.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spcBef>
                <a:spcPts val="1610"/>
              </a:spcBef>
            </a:pPr>
            <a:endParaRPr lang="sr-Cyrl-RS" sz="22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spcBef>
                <a:spcPts val="1610"/>
              </a:spcBef>
            </a:pPr>
            <a:endParaRPr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49517" y="3728039"/>
            <a:ext cx="14478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5" dirty="0">
                <a:latin typeface="Times New Roman"/>
                <a:cs typeface="Times New Roman"/>
              </a:rPr>
              <a:t>O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542531" y="4488388"/>
            <a:ext cx="264795" cy="153670"/>
          </a:xfrm>
          <a:custGeom>
            <a:avLst/>
            <a:gdLst/>
            <a:ahLst/>
            <a:cxnLst/>
            <a:rect l="l" t="t" r="r" b="b"/>
            <a:pathLst>
              <a:path w="264795" h="153670">
                <a:moveTo>
                  <a:pt x="0" y="153416"/>
                </a:moveTo>
                <a:lnTo>
                  <a:pt x="264541" y="0"/>
                </a:lnTo>
              </a:path>
            </a:pathLst>
          </a:custGeom>
          <a:ln w="121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342631" y="4056588"/>
            <a:ext cx="46609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00" spc="-50" dirty="0">
                <a:latin typeface="Times New Roman"/>
                <a:cs typeface="Times New Roman"/>
              </a:rPr>
              <a:t>NCH</a:t>
            </a:r>
            <a:r>
              <a:rPr sz="1500" spc="-75" baseline="-13888" dirty="0">
                <a:latin typeface="Times New Roman"/>
                <a:cs typeface="Times New Roman"/>
              </a:rPr>
              <a:t>3</a:t>
            </a:r>
            <a:endParaRPr sz="1500" baseline="-13888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05526" y="4561921"/>
            <a:ext cx="47244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00" spc="-35" dirty="0">
                <a:latin typeface="Times New Roman"/>
                <a:cs typeface="Times New Roman"/>
              </a:rPr>
              <a:t>CH</a:t>
            </a:r>
            <a:r>
              <a:rPr sz="1500" spc="-52" baseline="-13888" dirty="0">
                <a:latin typeface="Times New Roman"/>
                <a:cs typeface="Times New Roman"/>
              </a:rPr>
              <a:t>3</a:t>
            </a:r>
            <a:r>
              <a:rPr sz="1300" spc="-35" dirty="0">
                <a:latin typeface="Times New Roman"/>
                <a:cs typeface="Times New Roman"/>
              </a:rPr>
              <a:t>O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05526" y="2877266"/>
            <a:ext cx="47244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1300" spc="-35" dirty="0">
                <a:latin typeface="Times New Roman"/>
                <a:cs typeface="Times New Roman"/>
              </a:rPr>
              <a:t>CH</a:t>
            </a:r>
            <a:r>
              <a:rPr sz="1500" spc="-52" baseline="-13888" dirty="0">
                <a:latin typeface="Times New Roman"/>
                <a:cs typeface="Times New Roman"/>
              </a:rPr>
              <a:t>3</a:t>
            </a:r>
            <a:r>
              <a:rPr sz="1300" spc="-35" dirty="0">
                <a:latin typeface="Times New Roman"/>
                <a:cs typeface="Times New Roman"/>
              </a:rPr>
              <a:t>O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47232" y="3002489"/>
            <a:ext cx="1397635" cy="1685925"/>
          </a:xfrm>
          <a:custGeom>
            <a:avLst/>
            <a:gdLst/>
            <a:ahLst/>
            <a:cxnLst/>
            <a:rect l="l" t="t" r="r" b="b"/>
            <a:pathLst>
              <a:path w="1397634" h="1685925">
                <a:moveTo>
                  <a:pt x="514858" y="0"/>
                </a:moveTo>
                <a:lnTo>
                  <a:pt x="222503" y="167132"/>
                </a:lnTo>
              </a:path>
              <a:path w="1397634" h="1685925">
                <a:moveTo>
                  <a:pt x="506857" y="62484"/>
                </a:moveTo>
                <a:lnTo>
                  <a:pt x="280415" y="193040"/>
                </a:lnTo>
              </a:path>
              <a:path w="1397634" h="1685925">
                <a:moveTo>
                  <a:pt x="805941" y="167132"/>
                </a:moveTo>
                <a:lnTo>
                  <a:pt x="515112" y="0"/>
                </a:lnTo>
              </a:path>
              <a:path w="1397634" h="1685925">
                <a:moveTo>
                  <a:pt x="806195" y="505460"/>
                </a:moveTo>
                <a:lnTo>
                  <a:pt x="806195" y="167640"/>
                </a:lnTo>
              </a:path>
              <a:path w="1397634" h="1685925">
                <a:moveTo>
                  <a:pt x="755903" y="467868"/>
                </a:moveTo>
                <a:lnTo>
                  <a:pt x="755903" y="205740"/>
                </a:lnTo>
              </a:path>
              <a:path w="1397634" h="1685925">
                <a:moveTo>
                  <a:pt x="515112" y="673608"/>
                </a:moveTo>
                <a:lnTo>
                  <a:pt x="805941" y="505968"/>
                </a:lnTo>
              </a:path>
              <a:path w="1397634" h="1685925">
                <a:moveTo>
                  <a:pt x="222503" y="505968"/>
                </a:moveTo>
                <a:lnTo>
                  <a:pt x="514858" y="673608"/>
                </a:lnTo>
              </a:path>
              <a:path w="1397634" h="1685925">
                <a:moveTo>
                  <a:pt x="280415" y="480060"/>
                </a:moveTo>
                <a:lnTo>
                  <a:pt x="506857" y="609600"/>
                </a:lnTo>
              </a:path>
              <a:path w="1397634" h="1685925">
                <a:moveTo>
                  <a:pt x="222503" y="167640"/>
                </a:moveTo>
                <a:lnTo>
                  <a:pt x="222503" y="505460"/>
                </a:lnTo>
              </a:path>
              <a:path w="1397634" h="1685925">
                <a:moveTo>
                  <a:pt x="515112" y="1011428"/>
                </a:moveTo>
                <a:lnTo>
                  <a:pt x="515112" y="673608"/>
                </a:lnTo>
              </a:path>
              <a:path w="1397634" h="1685925">
                <a:moveTo>
                  <a:pt x="805941" y="1179576"/>
                </a:moveTo>
                <a:lnTo>
                  <a:pt x="515112" y="1010412"/>
                </a:lnTo>
              </a:path>
              <a:path w="1397634" h="1685925">
                <a:moveTo>
                  <a:pt x="1098549" y="1010412"/>
                </a:moveTo>
                <a:lnTo>
                  <a:pt x="806195" y="1179576"/>
                </a:lnTo>
              </a:path>
              <a:path w="1397634" h="1685925">
                <a:moveTo>
                  <a:pt x="1098803" y="673608"/>
                </a:moveTo>
                <a:lnTo>
                  <a:pt x="1098803" y="1011428"/>
                </a:lnTo>
              </a:path>
              <a:path w="1397634" h="1685925">
                <a:moveTo>
                  <a:pt x="806195" y="505968"/>
                </a:moveTo>
                <a:lnTo>
                  <a:pt x="1098549" y="673608"/>
                </a:lnTo>
              </a:path>
              <a:path w="1397634" h="1685925">
                <a:moveTo>
                  <a:pt x="806195" y="1515872"/>
                </a:moveTo>
                <a:lnTo>
                  <a:pt x="806195" y="1179576"/>
                </a:lnTo>
              </a:path>
              <a:path w="1397634" h="1685925">
                <a:moveTo>
                  <a:pt x="515112" y="1685544"/>
                </a:moveTo>
                <a:lnTo>
                  <a:pt x="805941" y="1516380"/>
                </a:lnTo>
              </a:path>
              <a:path w="1397634" h="1685925">
                <a:moveTo>
                  <a:pt x="222503" y="1516380"/>
                </a:moveTo>
                <a:lnTo>
                  <a:pt x="514858" y="1685544"/>
                </a:lnTo>
              </a:path>
              <a:path w="1397634" h="1685925">
                <a:moveTo>
                  <a:pt x="222503" y="1179576"/>
                </a:moveTo>
                <a:lnTo>
                  <a:pt x="222503" y="1515872"/>
                </a:lnTo>
              </a:path>
              <a:path w="1397634" h="1685925">
                <a:moveTo>
                  <a:pt x="514858" y="1010412"/>
                </a:moveTo>
                <a:lnTo>
                  <a:pt x="222503" y="1179576"/>
                </a:lnTo>
              </a:path>
              <a:path w="1397634" h="1685925">
                <a:moveTo>
                  <a:pt x="222122" y="1179068"/>
                </a:moveTo>
                <a:lnTo>
                  <a:pt x="54863" y="886968"/>
                </a:lnTo>
              </a:path>
              <a:path w="1397634" h="1685925">
                <a:moveTo>
                  <a:pt x="222122" y="505968"/>
                </a:moveTo>
                <a:lnTo>
                  <a:pt x="54863" y="798068"/>
                </a:lnTo>
              </a:path>
              <a:path w="1397634" h="1685925">
                <a:moveTo>
                  <a:pt x="515112" y="1011555"/>
                </a:moveTo>
                <a:lnTo>
                  <a:pt x="805941" y="841248"/>
                </a:lnTo>
              </a:path>
              <a:path w="1397634" h="1685925">
                <a:moveTo>
                  <a:pt x="806195" y="841248"/>
                </a:moveTo>
                <a:lnTo>
                  <a:pt x="1144269" y="841248"/>
                </a:lnTo>
              </a:path>
              <a:path w="1397634" h="1685925">
                <a:moveTo>
                  <a:pt x="1098803" y="1010412"/>
                </a:moveTo>
                <a:lnTo>
                  <a:pt x="1307084" y="1130300"/>
                </a:lnTo>
              </a:path>
              <a:path w="1397634" h="1685925">
                <a:moveTo>
                  <a:pt x="1144523" y="841248"/>
                </a:moveTo>
                <a:lnTo>
                  <a:pt x="1397126" y="1096899"/>
                </a:lnTo>
              </a:path>
              <a:path w="1397634" h="1685925">
                <a:moveTo>
                  <a:pt x="221995" y="1516380"/>
                </a:moveTo>
                <a:lnTo>
                  <a:pt x="0" y="1643761"/>
                </a:lnTo>
              </a:path>
              <a:path w="1397634" h="1685925">
                <a:moveTo>
                  <a:pt x="221995" y="168529"/>
                </a:moveTo>
                <a:lnTo>
                  <a:pt x="0" y="39624"/>
                </a:lnTo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87259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065" marR="45085" indent="0" algn="just">
              <a:lnSpc>
                <a:spcPct val="100000"/>
              </a:lnSpc>
              <a:spcBef>
                <a:spcPts val="105"/>
              </a:spcBef>
              <a:buNone/>
            </a:pPr>
            <a:r>
              <a:rPr lang="ru-RU" sz="28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Кодеин:</a:t>
            </a:r>
            <a:r>
              <a:rPr lang="ru-RU" sz="2200" b="1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54965" marR="45085" indent="-342900" algn="just">
              <a:lnSpc>
                <a:spcPct val="100000"/>
              </a:lnSpc>
              <a:spcBef>
                <a:spcPts val="105"/>
              </a:spcBef>
            </a:pP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има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сасвим</a:t>
            </a:r>
            <a:r>
              <a:rPr lang="ru-RU" sz="22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другачије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фармаколошко</a:t>
            </a:r>
            <a:r>
              <a:rPr lang="ru-RU" sz="2200" spc="-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деловање</a:t>
            </a:r>
            <a:r>
              <a:rPr lang="ru-RU" sz="2200" spc="-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sz="2200" spc="-1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морфина.</a:t>
            </a:r>
          </a:p>
          <a:p>
            <a:pPr marL="354965" marR="45085" indent="-342900" algn="just">
              <a:lnSpc>
                <a:spcPct val="100000"/>
              </a:lnSpc>
              <a:spcBef>
                <a:spcPts val="105"/>
              </a:spcBef>
            </a:pP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6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рвенствено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2200" spc="-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користи</a:t>
            </a:r>
            <a:r>
              <a:rPr lang="ru-RU" sz="22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ru-RU" sz="2200" spc="-114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10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антитусик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(средство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ru-RU" sz="22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спречавање</a:t>
            </a:r>
            <a:r>
              <a:rPr lang="ru-RU" sz="2200" spc="-1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кашља),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2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обине</a:t>
            </a:r>
            <a:r>
              <a:rPr lang="ru-RU" sz="2200" spc="-4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2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spc="-2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065" marR="45085" indent="0" algn="just">
              <a:lnSpc>
                <a:spcPct val="100000"/>
              </a:lnSpc>
              <a:spcBef>
                <a:spcPts val="105"/>
              </a:spcBef>
              <a:buNone/>
            </a:pPr>
            <a:r>
              <a:rPr lang="ru-RU" sz="2800" b="1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Хероин</a:t>
            </a:r>
            <a:r>
              <a:rPr lang="ru-RU" sz="28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spc="-3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4965" marR="45085" indent="-342900" algn="just">
              <a:lnSpc>
                <a:spcPct val="100000"/>
              </a:lnSpc>
              <a:spcBef>
                <a:spcPts val="105"/>
              </a:spcBef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22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2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користити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ru-RU" sz="2200" spc="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</a:t>
            </a:r>
            <a:r>
              <a:rPr lang="ru-RU" sz="2200" spc="-19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кашља,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изузетно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тешким</a:t>
            </a:r>
            <a:r>
              <a:rPr lang="ru-RU" sz="220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случајевима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рака</a:t>
            </a:r>
            <a:r>
              <a:rPr lang="ru-RU" sz="2200" spc="-18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плућа,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ru-RU" sz="22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2200" spc="-3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могу</a:t>
            </a:r>
            <a:r>
              <a:rPr lang="ru-RU" sz="2200" spc="-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оперисати.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54965" marR="45085" indent="-342900" algn="just">
              <a:lnSpc>
                <a:spcPct val="100000"/>
              </a:lnSpc>
              <a:spcBef>
                <a:spcPts val="105"/>
              </a:spcBef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налгетички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ефекти</a:t>
            </a:r>
            <a:r>
              <a:rPr lang="ru-RU" sz="2200" spc="-4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хероина</a:t>
            </a:r>
            <a:r>
              <a:rPr lang="ru-RU" sz="2200" spc="-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ru-RU" sz="2200" spc="-1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 </a:t>
            </a:r>
            <a:r>
              <a:rPr lang="ru-RU" sz="2200" spc="-68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2,5</a:t>
            </a:r>
            <a:r>
              <a:rPr lang="ru-RU" sz="2200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снажнији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sz="2200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морфина,</a:t>
            </a:r>
            <a:r>
              <a:rPr lang="ru-RU" sz="2200" spc="-5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терапеутске</a:t>
            </a:r>
            <a:r>
              <a:rPr lang="ru-RU" sz="2200" spc="-6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дозе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sz="2200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до</a:t>
            </a:r>
            <a:r>
              <a:rPr lang="ru-RU" sz="2200" spc="-1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200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милиграма</a:t>
            </a:r>
            <a:r>
              <a:rPr lang="ru-RU" sz="2200" spc="-13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spc="-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дневно.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89697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64902"/>
          </a:xfrm>
        </p:spPr>
        <p:txBody>
          <a:bodyPr/>
          <a:lstStyle/>
          <a:p>
            <a:r>
              <a:rPr lang="sr-Cyrl-R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 алкалоиди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садрже један или више атома азота у хетероцикличном прстену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aзот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пореклом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аминокиселина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настају метаболизмом аминокиселина)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Аминокиселине - основа за формирање алкалоида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орнитин,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пролин, лизин, фенилаланин, тирозин, триптофан,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хистидин</a:t>
            </a: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Хетероциклични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 који представљају основу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скелета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правих алкалоида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591662"/>
            <a:ext cx="8417673" cy="178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/>
          <a:lstStyle/>
          <a:p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Псеудоалкалоиди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већини особина одговарају дефиницији алкалоида, али не настају метаболизмом аминокиселина.</a:t>
            </a:r>
          </a:p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 ову групу су изопренски молекули (терпенски и</a:t>
            </a:r>
          </a:p>
          <a:p>
            <a:pPr marL="0" indent="0" algn="just">
              <a:buNone/>
            </a:pP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стероидни алкалоиди), као и једноставна једињења (кониин) који настају метаболизмом ацетатних јединица.</a:t>
            </a:r>
          </a:p>
          <a:p>
            <a:pPr marL="0" indent="0" algn="just">
              <a:buNone/>
            </a:pPr>
            <a:endParaRPr lang="sr-Cyrl-R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2171" t="55068" r="18854" b="5616"/>
          <a:stretch/>
        </p:blipFill>
        <p:spPr>
          <a:xfrm>
            <a:off x="3563888" y="3949489"/>
            <a:ext cx="2160240" cy="206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0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3607"/>
            <a:ext cx="8229600" cy="715193"/>
          </a:xfrm>
        </p:spPr>
        <p:txBody>
          <a:bodyPr/>
          <a:lstStyle/>
          <a:p>
            <a:pPr marL="0" indent="0"/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Протоалкалоиди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Овим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појмом су обухваћени једноставни амини код којих азот није део хетероциклуса.</a:t>
            </a:r>
          </a:p>
          <a:p>
            <a:pPr algn="just"/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Оваква једињења поседују базност и настају метаболизмом аминокиселина.</a:t>
            </a:r>
          </a:p>
          <a:p>
            <a:pPr algn="just"/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Примери за овакве структуре су мескалин, катин и др. У ову групу би могла бити сврстана и нека протеинска једињења (протеински алкалоиди).</a:t>
            </a:r>
          </a:p>
          <a:p>
            <a:endParaRPr lang="en-US" dirty="0"/>
          </a:p>
        </p:txBody>
      </p:sp>
      <p:pic>
        <p:nvPicPr>
          <p:cNvPr id="4098" name="Picture 2" descr="Мескалин — Википедиј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97152"/>
            <a:ext cx="2095500" cy="11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Изображение химической структур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027" y="4797152"/>
            <a:ext cx="1653241" cy="104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6029740"/>
            <a:ext cx="5950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Мескалин                                        Катин</a:t>
            </a:r>
            <a:endParaRPr lang="en-US" sz="2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3607"/>
            <a:ext cx="8229600" cy="1143000"/>
          </a:xfrm>
        </p:spPr>
        <p:txBody>
          <a:bodyPr/>
          <a:lstStyle/>
          <a:p>
            <a:r>
              <a:rPr lang="sr-Cyrl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Ген-алкалоиди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algn="just"/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Некада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долази до оксидације азота алкалоида и формирање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оксида алкалоида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се називају ген-алкалоиди, поларнији су и боље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 растварају 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води од основног алкалоида.</a:t>
            </a:r>
          </a:p>
          <a:p>
            <a:pPr algn="just"/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Физиолошка активност је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очувана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смањена је </a:t>
            </a:r>
            <a:r>
              <a:rPr lang="sr-Cyrl-R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токсичност</a:t>
            </a:r>
            <a:r>
              <a:rPr lang="sr-Cyrl-R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1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15150</TotalTime>
  <Words>3605</Words>
  <Application>Microsoft Office PowerPoint</Application>
  <PresentationFormat>On-screen Show (4:3)</PresentationFormat>
  <Paragraphs>460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1" baseType="lpstr">
      <vt:lpstr>Arial</vt:lpstr>
      <vt:lpstr>Arial MT</vt:lpstr>
      <vt:lpstr>Calibri</vt:lpstr>
      <vt:lpstr>Calibri Light</vt:lpstr>
      <vt:lpstr>Symbol</vt:lpstr>
      <vt:lpstr>Times New Roman</vt:lpstr>
      <vt:lpstr>Verdana</vt:lpstr>
      <vt:lpstr>1_Office Theme</vt:lpstr>
      <vt:lpstr>Office Theme</vt:lpstr>
      <vt:lpstr>П4. АЛКАЛОИДИ</vt:lpstr>
      <vt:lpstr>Алкалоиди </vt:lpstr>
      <vt:lpstr>Метаболизмом аминокиселина  биљно ткиво ствара:</vt:lpstr>
      <vt:lpstr>Алкалоиди -Историјат</vt:lpstr>
      <vt:lpstr>PowerPoint Presentation</vt:lpstr>
      <vt:lpstr>Прави алкалоиди</vt:lpstr>
      <vt:lpstr>Псеудоалкалоиди</vt:lpstr>
      <vt:lpstr>Протоалкалоиди</vt:lpstr>
      <vt:lpstr>Ген-алкалоиди</vt:lpstr>
      <vt:lpstr>Физичко-хемијске особине алкалоида</vt:lpstr>
      <vt:lpstr>Физичко-хемијске особине алкалоида</vt:lpstr>
      <vt:lpstr>Биолошка функција алкалоида</vt:lpstr>
      <vt:lpstr>Присуство у природи, распрострањеност и локализација</vt:lpstr>
      <vt:lpstr>PowerPoint Presentation</vt:lpstr>
      <vt:lpstr>PowerPoint Presentation</vt:lpstr>
      <vt:lpstr> Доказивање алкалоида</vt:lpstr>
      <vt:lpstr>                          Доказивање алкалоида</vt:lpstr>
      <vt:lpstr>Опште таложне реакције</vt:lpstr>
      <vt:lpstr>Специфичне бојене реакције тропански алкалоиди -Виталијева реакција</vt:lpstr>
      <vt:lpstr>Мурексидна реакција</vt:lpstr>
      <vt:lpstr>PowerPoint Presentation</vt:lpstr>
      <vt:lpstr>Доказивање хроматографијом на танком слоју (TLC)</vt:lpstr>
      <vt:lpstr>Детекција алкалоида после раздвајања на танком слоју </vt:lpstr>
      <vt:lpstr>PowerPoint Presentation</vt:lpstr>
      <vt:lpstr>Одређивање алкалоида (квантитативна анализа)</vt:lpstr>
      <vt:lpstr>Гравиметријско одређивање</vt:lpstr>
      <vt:lpstr>PowerPoint Presentation</vt:lpstr>
      <vt:lpstr>Колориметријско одређивање</vt:lpstr>
      <vt:lpstr>Одређивање течном хроматографијом (HPLC)</vt:lpstr>
      <vt:lpstr>Екстракција алкалоида</vt:lpstr>
      <vt:lpstr>PowerPoint Presentation</vt:lpstr>
      <vt:lpstr>PowerPoint Presentation</vt:lpstr>
      <vt:lpstr> ДЕРИВАТИ ОРНИТИНА ПИРОЛИДИНСКИ АЛКАЛОИДИ</vt:lpstr>
      <vt:lpstr>                                                             Тропански алкалоиди</vt:lpstr>
      <vt:lpstr>PowerPoint Presentation</vt:lpstr>
      <vt:lpstr>PowerPoint Presentation</vt:lpstr>
      <vt:lpstr>Atropa belladonna L. - Велебиље</vt:lpstr>
      <vt:lpstr>Datura stramonium – татула, кужњак</vt:lpstr>
      <vt:lpstr>Hyoscyamus niger L. - буника</vt:lpstr>
      <vt:lpstr>Екгонински алкалоиди</vt:lpstr>
      <vt:lpstr>PowerPoint Presentation</vt:lpstr>
      <vt:lpstr> </vt:lpstr>
      <vt:lpstr>ДЕРИВАТИ НИКОТИНСКЕ КИСЕЛИНЕ ПИРИДИНСКИ АЛКАЛОИДИ</vt:lpstr>
      <vt:lpstr>Никотин</vt:lpstr>
      <vt:lpstr>Nicotianae folium – лист дувана Nicotiana tabacum L., N. rustica L., Solanaceae</vt:lpstr>
      <vt:lpstr>АЛКАЛОИДИ ДЕРИВАТИ ФЕНИЛАЛАНИНА И ТИРОЗИНА</vt:lpstr>
      <vt:lpstr>PowerPoint Presentation</vt:lpstr>
      <vt:lpstr>PowerPoint Presentation</vt:lpstr>
      <vt:lpstr>PowerPoint Presentation</vt:lpstr>
      <vt:lpstr>2. фенантренску групу - делује на централни нервни систем и њој припадају морфин, кодеин и тебаин</vt:lpstr>
      <vt:lpstr>Кодеин</vt:lpstr>
      <vt:lpstr>PowerPoint Presentation</vt:lpstr>
    </vt:vector>
  </TitlesOfParts>
  <Company>ZASTAVINSOLITER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Laboratorijski eksperimenti u farmaciji</dc:title>
  <dc:creator>milanche</dc:creator>
  <cp:lastModifiedBy>Korisnik</cp:lastModifiedBy>
  <cp:revision>206</cp:revision>
  <dcterms:created xsi:type="dcterms:W3CDTF">2006-12-17T18:34:15Z</dcterms:created>
  <dcterms:modified xsi:type="dcterms:W3CDTF">2023-02-04T23:24:44Z</dcterms:modified>
</cp:coreProperties>
</file>